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notesMasterIdLst>
    <p:notesMasterId r:id="rId39"/>
  </p:notesMasterIdLst>
  <p:sldIdLst>
    <p:sldId id="256" r:id="rId2"/>
    <p:sldId id="328" r:id="rId3"/>
    <p:sldId id="331" r:id="rId4"/>
    <p:sldId id="330" r:id="rId5"/>
    <p:sldId id="329" r:id="rId6"/>
    <p:sldId id="332" r:id="rId7"/>
    <p:sldId id="333" r:id="rId8"/>
    <p:sldId id="335" r:id="rId9"/>
    <p:sldId id="334" r:id="rId10"/>
    <p:sldId id="325" r:id="rId11"/>
    <p:sldId id="326" r:id="rId12"/>
    <p:sldId id="301" r:id="rId13"/>
    <p:sldId id="302" r:id="rId14"/>
    <p:sldId id="294" r:id="rId15"/>
    <p:sldId id="296" r:id="rId16"/>
    <p:sldId id="297" r:id="rId17"/>
    <p:sldId id="298" r:id="rId18"/>
    <p:sldId id="299" r:id="rId19"/>
    <p:sldId id="314" r:id="rId20"/>
    <p:sldId id="300" r:id="rId21"/>
    <p:sldId id="315" r:id="rId22"/>
    <p:sldId id="303" r:id="rId23"/>
    <p:sldId id="304" r:id="rId24"/>
    <p:sldId id="317" r:id="rId25"/>
    <p:sldId id="305" r:id="rId26"/>
    <p:sldId id="318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9" r:id="rId35"/>
    <p:sldId id="320" r:id="rId36"/>
    <p:sldId id="313" r:id="rId37"/>
    <p:sldId id="29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C1DA"/>
    <a:srgbClr val="FFFFCC"/>
    <a:srgbClr val="E46C0A"/>
    <a:srgbClr val="FFCC66"/>
    <a:srgbClr val="B7C4E3"/>
    <a:srgbClr val="CDD6EB"/>
    <a:srgbClr val="E3D5D9"/>
    <a:srgbClr val="E8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64169" autoAdjust="0"/>
  </p:normalViewPr>
  <p:slideViewPr>
    <p:cSldViewPr snapToGrid="0">
      <p:cViewPr>
        <p:scale>
          <a:sx n="80" d="100"/>
          <a:sy n="80" d="100"/>
        </p:scale>
        <p:origin x="-61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69E-2"/>
          <c:y val="3.4560553877851966E-2"/>
          <c:w val="0.83859300573539419"/>
          <c:h val="0.6010258961125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ჯანდაცვაზე სახელმწიფო დანახარჯები, მლნ ლარი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441</c:v>
                </c:pt>
                <c:pt idx="1">
                  <c:v>375</c:v>
                </c:pt>
                <c:pt idx="2">
                  <c:v>450</c:v>
                </c:pt>
                <c:pt idx="3">
                  <c:v>548</c:v>
                </c:pt>
                <c:pt idx="4">
                  <c:v>693</c:v>
                </c:pt>
                <c:pt idx="5">
                  <c:v>914</c:v>
                </c:pt>
                <c:pt idx="6" formatCode="General">
                  <c:v>1017</c:v>
                </c:pt>
                <c:pt idx="7" formatCode="General">
                  <c:v>1092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45744128"/>
        <c:axId val="46538752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ჯანდაცვაზე სახელმწიფო დანახარჯების ხვედრითი წილი მშპ-დან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55E-2"/>
                  <c:y val="-5.473979034428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2591582417967195E-2"/>
                  <c:y val="-5.475240895608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9952665198497956E-2"/>
                  <c:y val="-4.503128280050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367491259591855E-2"/>
                  <c:y val="-6.426204717796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952665198497956E-2"/>
                  <c:y val="-4.6959154310732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096417481060582E-2"/>
                  <c:y val="-4.3381777866500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2.1533107964660497E-2</c:v>
                </c:pt>
                <c:pt idx="1">
                  <c:v>1.5424689032252081E-2</c:v>
                </c:pt>
                <c:pt idx="2">
                  <c:v>1.7209900867980875E-2</c:v>
                </c:pt>
                <c:pt idx="3">
                  <c:v>2.0409014953656761E-2</c:v>
                </c:pt>
                <c:pt idx="4">
                  <c:v>2.3780707749627678E-2</c:v>
                </c:pt>
                <c:pt idx="5">
                  <c:v>2.9000000000000001E-2</c:v>
                </c:pt>
                <c:pt idx="6" formatCode="0.00%">
                  <c:v>0.03</c:v>
                </c:pt>
                <c:pt idx="7" formatCode="0%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41824"/>
        <c:axId val="46540288"/>
      </c:lineChart>
      <c:catAx>
        <c:axId val="4574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6538752"/>
        <c:crosses val="autoZero"/>
        <c:auto val="1"/>
        <c:lblAlgn val="ctr"/>
        <c:lblOffset val="100"/>
        <c:noMultiLvlLbl val="0"/>
      </c:catAx>
      <c:valAx>
        <c:axId val="465387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744128"/>
        <c:crosses val="autoZero"/>
        <c:crossBetween val="between"/>
      </c:valAx>
      <c:valAx>
        <c:axId val="4654028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541824"/>
        <c:crosses val="max"/>
        <c:crossBetween val="between"/>
      </c:valAx>
      <c:catAx>
        <c:axId val="4654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54028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6026797053594105E-2"/>
          <c:y val="0.79675287220369673"/>
          <c:w val="0.91146431292862584"/>
          <c:h val="0.203247127796303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234439131755"/>
          <c:y val="4.5121577608127836E-2"/>
          <c:w val="0.81475551667152712"/>
          <c:h val="0.6174520598584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ჯიბიდან გადახდები, მლნ. ლარი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F28-472A-8350-874F9330AC8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F28-472A-8350-874F9330AC8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F28-472A-8350-874F9330AC8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F28-472A-8350-874F9330AC8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F28-472A-8350-874F9330AC8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F28-472A-8350-874F9330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1440</c:v>
                </c:pt>
                <c:pt idx="1">
                  <c:v>1543</c:v>
                </c:pt>
                <c:pt idx="2">
                  <c:v>1609</c:v>
                </c:pt>
                <c:pt idx="3">
                  <c:v>1557</c:v>
                </c:pt>
                <c:pt idx="4">
                  <c:v>1623</c:v>
                </c:pt>
                <c:pt idx="5">
                  <c:v>1481</c:v>
                </c:pt>
                <c:pt idx="6">
                  <c:v>1591</c:v>
                </c:pt>
                <c:pt idx="7">
                  <c:v>1575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98878592"/>
        <c:axId val="987937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ჯიბიდან გადახდების ხვედრითი წილი მშპ-დან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26E-2"/>
                  <c:y val="-5.0610594936841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3-4761-B4DF-5DBCE9259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009045744281967E-2"/>
                  <c:y val="-4.50807199697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09813356663862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28-472A-8350-874F9330A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370879297158204E-2"/>
                  <c:y val="-0.110610787285646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0684602545824924E-2"/>
                  <c:y val="-9.5093639734487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0.00%</c:formatCode>
                <c:ptCount val="8"/>
                <c:pt idx="0">
                  <c:v>0.72699999999999998</c:v>
                </c:pt>
                <c:pt idx="1">
                  <c:v>0.75600000000000001</c:v>
                </c:pt>
                <c:pt idx="2">
                  <c:v>0.73399999999999999</c:v>
                </c:pt>
                <c:pt idx="3" formatCode="0%">
                  <c:v>0.69099999999999995</c:v>
                </c:pt>
                <c:pt idx="4">
                  <c:v>0.66</c:v>
                </c:pt>
                <c:pt idx="5" formatCode="0.0%">
                  <c:v>0.57299999999999995</c:v>
                </c:pt>
                <c:pt idx="6" formatCode="0.0%">
                  <c:v>0.55500000000000005</c:v>
                </c:pt>
                <c:pt idx="7">
                  <c:v>0.54700000000000004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789632"/>
        <c:axId val="98791424"/>
      </c:lineChart>
      <c:catAx>
        <c:axId val="9878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791424"/>
        <c:crosses val="autoZero"/>
        <c:auto val="1"/>
        <c:lblAlgn val="ctr"/>
        <c:lblOffset val="100"/>
        <c:noMultiLvlLbl val="0"/>
      </c:catAx>
      <c:valAx>
        <c:axId val="9879142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789632"/>
        <c:crosses val="autoZero"/>
        <c:crossBetween val="between"/>
      </c:valAx>
      <c:valAx>
        <c:axId val="987937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878592"/>
        <c:crosses val="max"/>
        <c:crossBetween val="between"/>
      </c:valAx>
      <c:catAx>
        <c:axId val="9887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7937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0275419443282276E-2"/>
          <c:y val="0.81559549321241231"/>
          <c:w val="0.9799692573150578"/>
          <c:h val="0.1546431437021368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028292450380739E-2"/>
          <c:y val="1.4705882352941176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86-4418-9028-F187DF3372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86-4418-9028-F187DF337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435072"/>
        <c:axId val="164436608"/>
      </c:barChart>
      <c:catAx>
        <c:axId val="1644350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4436608"/>
        <c:crosses val="autoZero"/>
        <c:auto val="1"/>
        <c:lblAlgn val="ctr"/>
        <c:lblOffset val="100"/>
        <c:noMultiLvlLbl val="0"/>
      </c:catAx>
      <c:valAx>
        <c:axId val="164436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43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8.5233132623127997E-2"/>
          <c:w val="0.19584162828703017"/>
          <c:h val="0.2721097730430754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2E-4428-96CB-A8DCD16D96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2E-4428-96CB-A8DCD16D9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91744"/>
        <c:axId val="144993280"/>
      </c:barChart>
      <c:catAx>
        <c:axId val="144991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4993280"/>
        <c:crosses val="autoZero"/>
        <c:auto val="1"/>
        <c:lblAlgn val="ctr"/>
        <c:lblOffset val="100"/>
        <c:noMultiLvlLbl val="0"/>
      </c:catAx>
      <c:valAx>
        <c:axId val="144993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9917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1.0723518050809665E-2"/>
          <c:y val="6.0723328701559366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76666425932223"/>
          <c:y val="0.18765037362554102"/>
          <c:w val="0.5621971405407673"/>
          <c:h val="0.73135859528161618"/>
        </c:manualLayout>
      </c:layout>
      <c:pieChart>
        <c:varyColors val="1"/>
        <c:ser>
          <c:idx val="0"/>
          <c:order val="0"/>
          <c:explosion val="8"/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B7D-45F9-A7F6-554FA661CB9F}"/>
              </c:ext>
            </c:extLst>
          </c:dPt>
          <c:dLbls>
            <c:dLbl>
              <c:idx val="0"/>
              <c:layout>
                <c:manualLayout>
                  <c:x val="-5.8975990435313506E-2"/>
                  <c:y val="-0.1340051218743668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259055823562929E-2"/>
                  <c:y val="-1.36035840623836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7D-45F9-A7F6-554FA661CB9F}"/>
                </c:ext>
              </c:extLst>
            </c:dLbl>
            <c:dLbl>
              <c:idx val="2"/>
              <c:layout>
                <c:manualLayout>
                  <c:x val="5.9529573166691975E-2"/>
                  <c:y val="-2.758938956148079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457509817971296E-2"/>
                  <c:y val="0.1153166180633102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7D-45F9-A7F6-554FA661CB9F}"/>
                </c:ext>
              </c:extLst>
            </c:dLbl>
            <c:dLbl>
              <c:idx val="4"/>
              <c:layout>
                <c:manualLayout>
                  <c:x val="9.42313749032982E-3"/>
                  <c:y val="2.489705818031532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7D-45F9-A7F6-554FA661CB9F}"/>
                </c:ext>
              </c:extLst>
            </c:dLbl>
            <c:dLbl>
              <c:idx val="5"/>
              <c:layout>
                <c:manualLayout>
                  <c:x val="4.8090222391192011E-2"/>
                  <c:y val="-4.990997890730371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7D-45F9-A7F6-554FA661CB9F}"/>
                </c:ext>
              </c:extLst>
            </c:dLbl>
            <c:dLbl>
              <c:idx val="6"/>
              <c:layout>
                <c:manualLayout>
                  <c:x val="0.13397886982995774"/>
                  <c:y val="2.728732572639479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7D-45F9-A7F6-554FA661CB9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Sheet2!$A$21:$A$27</c:f>
              <c:strCache>
                <c:ptCount val="7"/>
                <c:pt idx="0">
                  <c:v>გადაუდებელი ამბულატორია</c:v>
                </c:pt>
                <c:pt idx="1">
                  <c:v>იმუნიზაცია</c:v>
                </c:pt>
                <c:pt idx="2">
                  <c:v>გადაუდებელი სტაციონარი</c:v>
                </c:pt>
                <c:pt idx="3">
                  <c:v>გეგმიური ქირურგია</c:v>
                </c:pt>
                <c:pt idx="4">
                  <c:v>კარდიოქირურგია</c:v>
                </c:pt>
                <c:pt idx="5">
                  <c:v>მშობიარობა და საკეისრო კვეთა</c:v>
                </c:pt>
                <c:pt idx="6">
                  <c:v>ქიმიო, ჰორმონო და სხივური თერაპია</c:v>
                </c:pt>
              </c:strCache>
            </c:strRef>
          </c:cat>
          <c:val>
            <c:numRef>
              <c:f>Sheet2!$B$21:$B$27</c:f>
              <c:numCache>
                <c:formatCode>General</c:formatCode>
                <c:ptCount val="7"/>
                <c:pt idx="0">
                  <c:v>556479</c:v>
                </c:pt>
                <c:pt idx="1">
                  <c:v>193897</c:v>
                </c:pt>
                <c:pt idx="2">
                  <c:v>292467</c:v>
                </c:pt>
                <c:pt idx="3">
                  <c:v>100555</c:v>
                </c:pt>
                <c:pt idx="4">
                  <c:v>3611</c:v>
                </c:pt>
                <c:pt idx="5">
                  <c:v>43871</c:v>
                </c:pt>
                <c:pt idx="6">
                  <c:v>61705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B7D-45F9-A7F6-554FA661C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758927493987662"/>
          <c:w val="0.98096362596458631"/>
          <c:h val="0.59331659026959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სამედიცინო დაწესებულებაში მიმართვიანობა ავადმყოფობის დროს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953480797780385E-2"/>
                  <c:y val="-9.66747782980347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47-4347-A280-250F4B921D6E}"/>
                </c:ext>
              </c:extLst>
            </c:dLbl>
            <c:dLbl>
              <c:idx val="1"/>
              <c:layout>
                <c:manualLayout>
                  <c:x val="4.1992014144732547E-2"/>
                  <c:y val="-4.53618704081395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82%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47-4347-A280-250F4B921D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47-4347-A280-250F4B921D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562176"/>
        <c:axId val="138793344"/>
        <c:axId val="0"/>
      </c:bar3DChart>
      <c:catAx>
        <c:axId val="13856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8793344"/>
        <c:crosses val="autoZero"/>
        <c:auto val="1"/>
        <c:lblAlgn val="ctr"/>
        <c:lblOffset val="100"/>
        <c:noMultiLvlLbl val="0"/>
      </c:catAx>
      <c:valAx>
        <c:axId val="138793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856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dirty="0" err="1" smtClean="0">
                <a:solidFill>
                  <a:srgbClr val="002060"/>
                </a:solidFill>
              </a:rPr>
              <a:t>სიძვირის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გამო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ბოლო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30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დღის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მანძილზე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ვერ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მიმართა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სამედიცინო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დაწესებულებას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endParaRPr lang="en-US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0281181099184167"/>
          <c:y val="3.621508737232990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27703779741582E-2"/>
          <c:y val="0.26106768929798868"/>
          <c:w val="0.95434459244051684"/>
          <c:h val="0.58436077125291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594643708892362E-2"/>
                  <c:y val="-5.0236726821158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16.7%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71-4044-A22D-4EF6F44F4E94}"/>
                </c:ext>
              </c:extLst>
            </c:dLbl>
            <c:dLbl>
              <c:idx val="1"/>
              <c:layout>
                <c:manualLayout>
                  <c:x val="3.5970709294503037E-2"/>
                  <c:y val="-7.78554765535255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6.8%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71-4044-A22D-4EF6F44F4E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16.7</c:v>
                </c:pt>
                <c:pt idx="1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71-4044-A22D-4EF6F44F4E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860224"/>
        <c:axId val="139870208"/>
        <c:axId val="0"/>
      </c:bar3DChart>
      <c:catAx>
        <c:axId val="13986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870208"/>
        <c:crosses val="autoZero"/>
        <c:auto val="1"/>
        <c:lblAlgn val="ctr"/>
        <c:lblOffset val="100"/>
        <c:noMultiLvlLbl val="0"/>
      </c:catAx>
      <c:valAx>
        <c:axId val="139870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986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1948-5D34-40B6-BC90-160CF0140970}" type="datetimeFigureOut">
              <a:rPr lang="en-US" smtClean="0"/>
              <a:t>23-May-19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8021-7255-42A8-94DC-D61ED7D4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like to welcome all of you on behalf of the </a:t>
            </a:r>
            <a:r>
              <a:rPr lang="en-US" sz="1200" b="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MoLHSA</a:t>
            </a:r>
            <a:r>
              <a:rPr lang="en-US" sz="12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Georgian society. </a:t>
            </a:r>
            <a:r>
              <a:rPr lang="en-US" sz="1200" b="0" i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side meeting during the WHA it’s a great honor for me and my country. Generally, the collaboration with the WHO is a great honor for Georgia and our health system. We are member of the Who since 1992 and the Who played and plays significant role for the Georgian health system. </a:t>
            </a:r>
            <a:endParaRPr lang="en-US" b="0" i="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6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0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38"/>
          <a:stretch/>
        </p:blipFill>
        <p:spPr>
          <a:xfrm>
            <a:off x="1" y="0"/>
            <a:ext cx="602428" cy="6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2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6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5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039" y="1291405"/>
            <a:ext cx="9599960" cy="33437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საქართველოში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ჯან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მრთელობის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დაცვის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მომსახურების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სტრატეგიული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შესყიდვების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სისტემის დანერგვის </a:t>
            </a:r>
            <a: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2019-202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1 წლების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სტრატეგი</a:t>
            </a:r>
            <a: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  <a:t>ა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6915" y="41807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2503714" y="4844142"/>
            <a:ext cx="7086600" cy="1610855"/>
          </a:xfrm>
        </p:spPr>
        <p:txBody>
          <a:bodyPr>
            <a:normAutofit/>
          </a:bodyPr>
          <a:lstStyle/>
          <a:p>
            <a:r>
              <a:rPr lang="ka-GE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საქართველოს ოკუპირებული ტერიტორიებიდან დევნილთა, შრომის, ჯანმრთელობისა და სოციალური დაცვის სამინისტრო</a:t>
            </a:r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84" y="399068"/>
            <a:ext cx="4745746" cy="13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06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6" y="108383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  <a:t>მარეგულირებელი გარემო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361" y="1291444"/>
            <a:ext cx="10529456" cy="4525963"/>
          </a:xfrm>
        </p:spPr>
        <p:txBody>
          <a:bodyPr>
            <a:normAutofit fontScale="70000" lnSpcReduction="20000"/>
          </a:bodyPr>
          <a:lstStyle/>
          <a:p>
            <a:r>
              <a:rPr lang="ka-GE" dirty="0"/>
              <a:t>გაერთიანებული ერების ორგანიზაციის მდგრადი განვითარების მიზნები 2030</a:t>
            </a:r>
            <a:r>
              <a:rPr lang="en-US" dirty="0"/>
              <a:t>-</a:t>
            </a:r>
            <a:r>
              <a:rPr lang="ka-GE" dirty="0"/>
              <a:t>ის მესამე </a:t>
            </a:r>
            <a:r>
              <a:rPr lang="ka-GE" dirty="0" smtClean="0"/>
              <a:t>მიზანი</a:t>
            </a:r>
          </a:p>
          <a:p>
            <a:r>
              <a:rPr lang="ka-GE" dirty="0"/>
              <a:t>„საქართველოს კონსტიტუცია</a:t>
            </a:r>
            <a:r>
              <a:rPr lang="ka-GE" dirty="0" smtClean="0"/>
              <a:t>“</a:t>
            </a:r>
          </a:p>
          <a:p>
            <a:r>
              <a:rPr lang="ka-GE" dirty="0" smtClean="0"/>
              <a:t>„</a:t>
            </a:r>
            <a:r>
              <a:rPr lang="ka-GE" dirty="0"/>
              <a:t>ჯანმრთელობის დაცვის შესახებ</a:t>
            </a:r>
            <a:r>
              <a:rPr lang="ka-GE" dirty="0" smtClean="0"/>
              <a:t>“</a:t>
            </a:r>
          </a:p>
          <a:p>
            <a:r>
              <a:rPr lang="ka-GE" dirty="0" smtClean="0"/>
              <a:t>„</a:t>
            </a:r>
            <a:r>
              <a:rPr lang="ka-GE" dirty="0"/>
              <a:t>პაციენტის უფლებების შესახებ</a:t>
            </a:r>
            <a:r>
              <a:rPr lang="ka-GE" dirty="0" smtClean="0"/>
              <a:t>“</a:t>
            </a:r>
          </a:p>
          <a:p>
            <a:r>
              <a:rPr lang="ka-GE" dirty="0"/>
              <a:t>საქართველოს სოციალურ-ეკონომიკური განვითარების სტრატეგია „საქართველო 2020</a:t>
            </a:r>
            <a:r>
              <a:rPr lang="ka-GE" dirty="0" smtClean="0"/>
              <a:t>“</a:t>
            </a:r>
          </a:p>
          <a:p>
            <a:r>
              <a:rPr lang="ka-GE" dirty="0" smtClean="0"/>
              <a:t>საქართველოს </a:t>
            </a:r>
            <a:r>
              <a:rPr lang="ka-GE" dirty="0"/>
              <a:t>ევროკავშირთან ასოცირების </a:t>
            </a:r>
            <a:r>
              <a:rPr lang="ka-GE" dirty="0" smtClean="0"/>
              <a:t>ხელშეკრულება</a:t>
            </a:r>
          </a:p>
          <a:p>
            <a:r>
              <a:rPr lang="ka-GE" dirty="0" smtClean="0"/>
              <a:t>სამთავრობო </a:t>
            </a:r>
            <a:r>
              <a:rPr lang="ka-GE" dirty="0"/>
              <a:t>პროგრამა 2018-2020 “თავისუფლება, სწრაფი განვითარება, </a:t>
            </a:r>
            <a:r>
              <a:rPr lang="ka-GE" dirty="0" smtClean="0"/>
              <a:t>კეთილდღეობა”</a:t>
            </a:r>
          </a:p>
          <a:p>
            <a:r>
              <a:rPr lang="ka-GE" dirty="0" smtClean="0"/>
              <a:t>ქვეყნის </a:t>
            </a:r>
            <a:r>
              <a:rPr lang="ka-GE" dirty="0"/>
              <a:t>განვითარების ძირითადი მონაცემებისა და მიმართულებების დოკუმენტი (</a:t>
            </a:r>
            <a:r>
              <a:rPr lang="ka-GE" dirty="0" smtClean="0"/>
              <a:t>BDD)</a:t>
            </a:r>
          </a:p>
          <a:p>
            <a:r>
              <a:rPr lang="ka-GE" dirty="0" smtClean="0"/>
              <a:t>2014-2020 </a:t>
            </a:r>
            <a:r>
              <a:rPr lang="ka-GE" dirty="0"/>
              <a:t>წლების საქართველოს ჯანმრთელობის დაცვის სისტემის სახელმწიფო კონცეფცია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24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7" y="274638"/>
            <a:ext cx="11385177" cy="603903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5">
                    <a:lumMod val="75000"/>
                  </a:schemeClr>
                </a:solidFill>
              </a:rPr>
              <a:t>სტრატეგიული შესყიდვის დანერგვის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SWOT</a:t>
            </a:r>
            <a:r>
              <a:rPr lang="ka-GE" sz="3600" b="1" dirty="0" smtClean="0"/>
              <a:t> </a:t>
            </a:r>
            <a:r>
              <a:rPr lang="ka-GE" sz="3600" b="1" dirty="0" smtClean="0">
                <a:solidFill>
                  <a:schemeClr val="accent5">
                    <a:lumMod val="75000"/>
                  </a:schemeClr>
                </a:solidFill>
              </a:rPr>
              <a:t>ანალიზი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016920"/>
              </p:ext>
            </p:extLst>
          </p:nvPr>
        </p:nvGraphicFramePr>
        <p:xfrm>
          <a:off x="262505" y="1168113"/>
          <a:ext cx="11666990" cy="5600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3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3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solidFill>
                            <a:srgbClr val="FFFFFF"/>
                          </a:solidFill>
                          <a:effectLst/>
                        </a:rPr>
                        <a:t>ძლიერი მხარეები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</a:rPr>
                        <a:t>სუსტი მხარეები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691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endParaRPr lang="ka-GE" sz="18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დიდი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გამოცილების ინსტიტუცია რეგიონული სამსახურებით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სახელმწიფო შესყიდვების/ტენდერების ჩატარების გამოცდილება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სოლო შემსყიდველი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კომპლექსური </a:t>
                      </a:r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სისტემა და მონაცემთა ბაზები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სისტემის მოდერნიზების საკუთარი რესურსი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მოტივირებული აღმასრულებელი გუნდი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სამინისტროსა </a:t>
                      </a: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და სმს-ს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პასუხისმგებლობების </a:t>
                      </a: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და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როლების გამიჯვნა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კადრების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მაღალი დენადობა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სტრატეგიული შესყიდვის ძირითადი ელემენტები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გაძლიერება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en-U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აღჭურვილობის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განახლებ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ი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 ს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აჭიროება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</a:rPr>
                        <a:t>შესაძლებლობები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solidFill>
                            <a:schemeClr val="bg1"/>
                          </a:solidFill>
                          <a:effectLst/>
                        </a:rPr>
                        <a:t>საფრთხეები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725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ჯანდაცვის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ბაზრის გაუმჯობესებული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რეგულირება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პირველადი ჯანდაცვის გაძლიერება და ხარისხიანი სერვისების მიწოდება, შედეგად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არასაჭირო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ჰოსპიტალზიაციის თავიდან აცილება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ჰოსპიტალური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სექტორის ოპტიმიზაცია 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ბენეფიციართა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და სამედიცინო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პერსონალის ცნობიერების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დონის ამაღლება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სამედიცინო სერვისებზე და მედიკამენტებზე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ფასების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ზრდა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სამედიცინო ბაზარზე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ადვილად მოხვედრის შესაძლებლობა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სტრატეგიული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შესყიდვის დანერგვაზე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რეზისტენტობა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პროვაიდერთა მხრიდან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643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-299216"/>
            <a:ext cx="10972800" cy="1143000"/>
          </a:xfrm>
        </p:spPr>
        <p:txBody>
          <a:bodyPr>
            <a:norm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სტრატეგიული შესყიდვების სტრატეგიული რუკა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 bwMode="auto">
          <a:xfrm>
            <a:off x="1218293" y="626064"/>
            <a:ext cx="9493249" cy="6112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257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384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  <a:t>სტრატეგიის პრინციპები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50" y="1410198"/>
            <a:ext cx="10972800" cy="4525963"/>
          </a:xfrm>
        </p:spPr>
        <p:txBody>
          <a:bodyPr>
            <a:normAutofit/>
          </a:bodyPr>
          <a:lstStyle/>
          <a:p>
            <a:pPr lvl="0"/>
            <a:r>
              <a:rPr lang="ka-GE" sz="2800" dirty="0"/>
              <a:t>სტრატეგიული მიზნების მისაღწევად ძირითადი მიმართულებების განსაზღვრა და კონსენსუსი დაინტერესებულ მხარეებს შორის</a:t>
            </a:r>
            <a:endParaRPr lang="en-US" sz="2800" dirty="0"/>
          </a:p>
          <a:p>
            <a:pPr lvl="0"/>
            <a:r>
              <a:rPr lang="ka-GE" sz="2800" dirty="0"/>
              <a:t>მიზნების გადაქცევა სტრატეგიულ ინიციატივებად</a:t>
            </a:r>
            <a:endParaRPr lang="en-US" sz="2800" dirty="0"/>
          </a:p>
          <a:p>
            <a:pPr lvl="0">
              <a:spcBef>
                <a:spcPts val="1800"/>
              </a:spcBef>
            </a:pPr>
            <a:r>
              <a:rPr lang="ka-GE" sz="2800" dirty="0"/>
              <a:t>სტრატეგიის შემუშავებასა და მისი დანერგვის გეგმას შორის კავშირის უზრუნველყოფა</a:t>
            </a:r>
            <a:endParaRPr lang="en-US" sz="2800" dirty="0"/>
          </a:p>
          <a:p>
            <a:pPr lvl="0"/>
            <a:r>
              <a:rPr lang="ka-GE" sz="2800" dirty="0"/>
              <a:t>სტრატეგიული შესყიდვების ძირითადი ელემენტების გამოკვეთა და ამ ელემენტებს შორის კავშირის უზრუნველყოფა</a:t>
            </a:r>
            <a:endParaRPr lang="en-US" sz="2800" dirty="0"/>
          </a:p>
          <a:p>
            <a:pPr lvl="0"/>
            <a:r>
              <a:rPr lang="ka-GE" sz="2800" dirty="0"/>
              <a:t>შესრულებაზე პასუხისმგებლობის მექანიზმების განსაზღვრა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891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176666"/>
            <a:ext cx="10972800" cy="1143000"/>
          </a:xfrm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მიზანი - ფინანსური დაცულობის გაუმჯობესება და ეფექტური დაფარვის უზრუნველყოფა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/>
              <a:t>საქართველოს მოსახლეობის </a:t>
            </a:r>
            <a:r>
              <a:rPr lang="en-GB" b="1" dirty="0" err="1"/>
              <a:t>ფინანსური</a:t>
            </a:r>
            <a:r>
              <a:rPr lang="ka-GE" b="1" dirty="0"/>
              <a:t> დაცულობის გაუმჯობესება და ჯანდაცვის სერვისებით ეფექტიანი მოცვის უზრუნველყოფა საყოველთაო ჯანდაცვის პროგრამის ფარგლებში სახელმწიფო რესურსის ხარჯ-ეფექტიანი გამოყენების გზით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69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მიზნის </a:t>
            </a:r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316760"/>
              </p:ext>
            </p:extLst>
          </p:nvPr>
        </p:nvGraphicFramePr>
        <p:xfrm>
          <a:off x="609600" y="1600200"/>
          <a:ext cx="10972800" cy="4103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/>
                <a:gridCol w="1654628"/>
                <a:gridCol w="1338943"/>
                <a:gridCol w="1208314"/>
                <a:gridCol w="1458686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ჯანდაცვაზე ჯიბიდან გადახდების ხვედრითი წილი ჯანდაცვის მთლიან დანახარჯებში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%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53%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1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მედიკამენტებზე ჯიბიდან გადახდების ხვედრითი წილი ჯანდაცვაზე მთლიან დანახარჯებში (%)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36%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შინამეურნეობების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წილი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რომ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ელთაც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აქვთ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ჯანდაცვის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მომსახურებისთვის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ფინანსური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ბარიერები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22%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კეთილდღეობის ბარიერების კვლევაზე დამოკიდებული შედეგი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959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ქვემიზანი -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სერვისებით უზრუნველყოფა სათანადო დონეზე 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 smtClean="0"/>
              <a:t>სწორი </a:t>
            </a:r>
            <a:r>
              <a:rPr lang="ka-GE" b="1" dirty="0"/>
              <a:t>მომსახურების სწორ დროს და სწორ ადგილას მიწოდების </a:t>
            </a:r>
            <a:r>
              <a:rPr lang="ka-GE" b="1" dirty="0" smtClean="0"/>
              <a:t>აუცილებლობა, </a:t>
            </a:r>
            <a:r>
              <a:rPr lang="ka-GE" b="1" dirty="0"/>
              <a:t>პირველადი და მეორეული სამედიცინო მომსახურების დაბალანსების </a:t>
            </a:r>
            <a:r>
              <a:rPr lang="ka-GE" b="1" dirty="0" smtClean="0"/>
              <a:t>მეშვეობით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395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ქვემიზნის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03620"/>
              </p:ext>
            </p:extLst>
          </p:nvPr>
        </p:nvGraphicFramePr>
        <p:xfrm>
          <a:off x="609600" y="1600200"/>
          <a:ext cx="10972800" cy="361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/>
                <a:gridCol w="1654628"/>
                <a:gridCol w="1338943"/>
                <a:gridCol w="1208314"/>
                <a:gridCol w="1458686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თავიდან აცილებადი ჰოსპიტალიზაციის ხვედრითი წილი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1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პირველადი ჯანდაცვის სერვისებზე (მოიცავს პრევენციულ სერვისებსაც)  დანახარჯების ხვედრითი წილი ჯანდაცვის სახელმწიფო პროგრამების საერთო ხარჯში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29% 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59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1: ჯანდაცვის მომსახურების ხარისხისა და ეფექტიანობის (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efficiency)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გაუმჯობესება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7081"/>
            <a:ext cx="10972800" cy="4525963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800" dirty="0" err="1"/>
              <a:t>ხარისხის</a:t>
            </a:r>
            <a:r>
              <a:rPr lang="en-US" sz="2800" dirty="0"/>
              <a:t> </a:t>
            </a:r>
            <a:r>
              <a:rPr lang="en-US" sz="2800" dirty="0" err="1"/>
              <a:t>გაუმჯობესების</a:t>
            </a:r>
            <a:r>
              <a:rPr lang="en-US" sz="2800" dirty="0"/>
              <a:t> </a:t>
            </a:r>
            <a:r>
              <a:rPr lang="en-US" sz="2800" dirty="0" err="1"/>
              <a:t>სისტემის</a:t>
            </a:r>
            <a:r>
              <a:rPr lang="en-US" sz="2800" dirty="0"/>
              <a:t> </a:t>
            </a:r>
            <a:r>
              <a:rPr lang="en-US" sz="2800" dirty="0" err="1"/>
              <a:t>განახლებისათვის</a:t>
            </a:r>
            <a:r>
              <a:rPr lang="en-US" sz="2800" dirty="0"/>
              <a:t> </a:t>
            </a:r>
            <a:r>
              <a:rPr lang="en-US" sz="2800" dirty="0" err="1"/>
              <a:t>კონცეფციის</a:t>
            </a:r>
            <a:r>
              <a:rPr lang="en-US" sz="2800" dirty="0"/>
              <a:t> </a:t>
            </a:r>
            <a:r>
              <a:rPr lang="en-US" sz="2800" dirty="0" err="1" smtClean="0"/>
              <a:t>შემუშავება</a:t>
            </a:r>
            <a:endParaRPr lang="ka-GE" sz="2800" dirty="0" smtClean="0"/>
          </a:p>
          <a:p>
            <a:pPr lvl="0">
              <a:spcBef>
                <a:spcPts val="1800"/>
              </a:spcBef>
            </a:pPr>
            <a:r>
              <a:rPr lang="en-US" sz="2800" dirty="0" err="1"/>
              <a:t>სამედიცინო</a:t>
            </a:r>
            <a:r>
              <a:rPr lang="en-US" sz="2800" dirty="0"/>
              <a:t> </a:t>
            </a:r>
            <a:r>
              <a:rPr lang="en-US" sz="2800" dirty="0" err="1"/>
              <a:t>მომსახურების</a:t>
            </a:r>
            <a:r>
              <a:rPr lang="en-US" sz="2800" dirty="0"/>
              <a:t> </a:t>
            </a:r>
            <a:r>
              <a:rPr lang="en-US" sz="2800" dirty="0" err="1"/>
              <a:t>ხარისხის</a:t>
            </a:r>
            <a:r>
              <a:rPr lang="en-US" sz="2800" dirty="0"/>
              <a:t> </a:t>
            </a:r>
            <a:r>
              <a:rPr lang="en-US" sz="2800" dirty="0" err="1"/>
              <a:t>შესაფასებლად</a:t>
            </a:r>
            <a:r>
              <a:rPr lang="en-US" sz="2800" dirty="0"/>
              <a:t> </a:t>
            </a:r>
            <a:r>
              <a:rPr lang="en-US" sz="2800" dirty="0" err="1"/>
              <a:t>ინდიკატორების</a:t>
            </a:r>
            <a:r>
              <a:rPr lang="en-US" sz="2800" dirty="0"/>
              <a:t> </a:t>
            </a:r>
            <a:r>
              <a:rPr lang="en-US" sz="2800" dirty="0" err="1"/>
              <a:t>განსაზღვრა</a:t>
            </a:r>
            <a:r>
              <a:rPr lang="en-US" sz="2800" dirty="0"/>
              <a:t>, </a:t>
            </a:r>
            <a:r>
              <a:rPr lang="en-US" sz="2800" dirty="0" err="1"/>
              <a:t>ხარისხის</a:t>
            </a:r>
            <a:r>
              <a:rPr lang="en-US" sz="2800" dirty="0"/>
              <a:t> </a:t>
            </a:r>
            <a:r>
              <a:rPr lang="en-US" sz="2800" dirty="0" err="1"/>
              <a:t>მონიტორინგისა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კონტროლისთვის</a:t>
            </a:r>
            <a:r>
              <a:rPr lang="en-US" sz="2800" dirty="0"/>
              <a:t> </a:t>
            </a:r>
            <a:r>
              <a:rPr lang="en-US" sz="2800" dirty="0" err="1"/>
              <a:t>მექანიზმების</a:t>
            </a:r>
            <a:r>
              <a:rPr lang="en-US" sz="2800" dirty="0"/>
              <a:t> </a:t>
            </a:r>
            <a:r>
              <a:rPr lang="en-US" sz="2800" dirty="0" err="1"/>
              <a:t>შემუშავება</a:t>
            </a:r>
            <a:r>
              <a:rPr lang="en-US" sz="2800" dirty="0"/>
              <a:t>, </a:t>
            </a:r>
            <a:r>
              <a:rPr lang="en-US" sz="2800" dirty="0" err="1"/>
              <a:t>მარეგულირებელ</a:t>
            </a:r>
            <a:r>
              <a:rPr lang="en-US" sz="2800" dirty="0"/>
              <a:t> </a:t>
            </a:r>
            <a:r>
              <a:rPr lang="en-US" sz="2800" dirty="0" err="1"/>
              <a:t>სააგენტოსთან</a:t>
            </a:r>
            <a:r>
              <a:rPr lang="en-US" sz="2800" dirty="0"/>
              <a:t> </a:t>
            </a:r>
            <a:r>
              <a:rPr lang="en-US" sz="2800" dirty="0" err="1" smtClean="0"/>
              <a:t>კოორდინირება</a:t>
            </a:r>
            <a:endParaRPr lang="ka-GE" sz="2800" dirty="0" smtClean="0"/>
          </a:p>
          <a:p>
            <a:pPr lvl="0">
              <a:spcBef>
                <a:spcPts val="1800"/>
              </a:spcBef>
            </a:pPr>
            <a:r>
              <a:rPr lang="en-US" sz="2800" dirty="0" err="1"/>
              <a:t>სამედიცინო</a:t>
            </a:r>
            <a:r>
              <a:rPr lang="en-US" sz="2800" dirty="0"/>
              <a:t> </a:t>
            </a:r>
            <a:r>
              <a:rPr lang="en-US" sz="2800" dirty="0" err="1"/>
              <a:t>აუდიტის</a:t>
            </a:r>
            <a:r>
              <a:rPr lang="en-US" sz="2800" dirty="0"/>
              <a:t> </a:t>
            </a:r>
            <a:r>
              <a:rPr lang="en-US" sz="2800" dirty="0" err="1"/>
              <a:t>კონცეფციის</a:t>
            </a:r>
            <a:r>
              <a:rPr lang="en-US" sz="2800" dirty="0"/>
              <a:t> </a:t>
            </a:r>
            <a:r>
              <a:rPr lang="en-US" sz="2800" dirty="0" err="1"/>
              <a:t>განვითარება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659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პირველი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783783"/>
              </p:ext>
            </p:extLst>
          </p:nvPr>
        </p:nvGraphicFramePr>
        <p:xfrm>
          <a:off x="609600" y="1600200"/>
          <a:ext cx="10972800" cy="339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/>
                <a:gridCol w="1654628"/>
                <a:gridCol w="1338943"/>
                <a:gridCol w="1208314"/>
                <a:gridCol w="1458686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დღის ქირურგიის წილი (%) ქირურგიული პროცედურების საერთო რაოდენობაში (მაგ. კატარაქტა, ტონზილექტომია ან ადენოიდექტომია)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დამოკიდებულია სამედიცინო ტექნოლოგიების განვითარებაზე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1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რეჰოსპიტალიზაციის სიხშირე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17%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1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973" y="-237714"/>
            <a:ext cx="11096564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საყოველთაო ჯანდაცვის მთავარი მიღწევები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09751" y="5902113"/>
            <a:ext cx="5677724" cy="53433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3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52704" y="2948052"/>
            <a:ext cx="5029471" cy="3855495"/>
            <a:chOff x="3279130" y="1445123"/>
            <a:chExt cx="5372858" cy="441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5103606" y="1445123"/>
              <a:ext cx="3548382" cy="3548382"/>
              <a:chOff x="608012" y="2220660"/>
              <a:chExt cx="2766951" cy="276695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8012" y="2220660"/>
                <a:ext cx="2766951" cy="2766951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bg1">
                      <a:lumMod val="95000"/>
                    </a:schemeClr>
                  </a:gs>
                  <a:gs pos="23000">
                    <a:srgbClr val="5A5A5A"/>
                  </a:gs>
                  <a:gs pos="45000">
                    <a:schemeClr val="bg1">
                      <a:lumMod val="85000"/>
                    </a:schemeClr>
                  </a:gs>
                  <a:gs pos="1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1448" y="2334097"/>
                <a:ext cx="2540079" cy="2540078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13000">
                    <a:schemeClr val="bg1">
                      <a:lumMod val="9300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93760" y="2406408"/>
                <a:ext cx="2395455" cy="2395455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2200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5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877077" y="3218594"/>
              <a:ext cx="720" cy="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42435" y="2823924"/>
              <a:ext cx="1434642" cy="1830753"/>
            </a:xfrm>
            <a:custGeom>
              <a:avLst/>
              <a:gdLst>
                <a:gd name="T0" fmla="*/ 1020 w 1992"/>
                <a:gd name="T1" fmla="*/ 5 h 2542"/>
                <a:gd name="T2" fmla="*/ 1121 w 1992"/>
                <a:gd name="T3" fmla="*/ 42 h 2542"/>
                <a:gd name="T4" fmla="*/ 1203 w 1992"/>
                <a:gd name="T5" fmla="*/ 111 h 2542"/>
                <a:gd name="T6" fmla="*/ 1258 w 1992"/>
                <a:gd name="T7" fmla="*/ 203 h 2542"/>
                <a:gd name="T8" fmla="*/ 1278 w 1992"/>
                <a:gd name="T9" fmla="*/ 313 h 2542"/>
                <a:gd name="T10" fmla="*/ 1259 w 1992"/>
                <a:gd name="T11" fmla="*/ 419 h 2542"/>
                <a:gd name="T12" fmla="*/ 1208 w 1992"/>
                <a:gd name="T13" fmla="*/ 510 h 2542"/>
                <a:gd name="T14" fmla="*/ 1172 w 1992"/>
                <a:gd name="T15" fmla="*/ 548 h 2542"/>
                <a:gd name="T16" fmla="*/ 1992 w 1992"/>
                <a:gd name="T17" fmla="*/ 1369 h 2542"/>
                <a:gd name="T18" fmla="*/ 1954 w 1992"/>
                <a:gd name="T19" fmla="*/ 1334 h 2542"/>
                <a:gd name="T20" fmla="*/ 1862 w 1992"/>
                <a:gd name="T21" fmla="*/ 1283 h 2542"/>
                <a:gd name="T22" fmla="*/ 1756 w 1992"/>
                <a:gd name="T23" fmla="*/ 1265 h 2542"/>
                <a:gd name="T24" fmla="*/ 1647 w 1992"/>
                <a:gd name="T25" fmla="*/ 1285 h 2542"/>
                <a:gd name="T26" fmla="*/ 1555 w 1992"/>
                <a:gd name="T27" fmla="*/ 1338 h 2542"/>
                <a:gd name="T28" fmla="*/ 1486 w 1992"/>
                <a:gd name="T29" fmla="*/ 1420 h 2542"/>
                <a:gd name="T30" fmla="*/ 1449 w 1992"/>
                <a:gd name="T31" fmla="*/ 1523 h 2542"/>
                <a:gd name="T32" fmla="*/ 1449 w 1992"/>
                <a:gd name="T33" fmla="*/ 1634 h 2542"/>
                <a:gd name="T34" fmla="*/ 1488 w 1992"/>
                <a:gd name="T35" fmla="*/ 1736 h 2542"/>
                <a:gd name="T36" fmla="*/ 1557 w 1992"/>
                <a:gd name="T37" fmla="*/ 1817 h 2542"/>
                <a:gd name="T38" fmla="*/ 1649 w 1992"/>
                <a:gd name="T39" fmla="*/ 1870 h 2542"/>
                <a:gd name="T40" fmla="*/ 1758 w 1992"/>
                <a:gd name="T41" fmla="*/ 1890 h 2542"/>
                <a:gd name="T42" fmla="*/ 1864 w 1992"/>
                <a:gd name="T43" fmla="*/ 1872 h 2542"/>
                <a:gd name="T44" fmla="*/ 1956 w 1992"/>
                <a:gd name="T45" fmla="*/ 1819 h 2542"/>
                <a:gd name="T46" fmla="*/ 1992 w 1992"/>
                <a:gd name="T47" fmla="*/ 2542 h 2542"/>
                <a:gd name="T48" fmla="*/ 1698 w 1992"/>
                <a:gd name="T49" fmla="*/ 2520 h 2542"/>
                <a:gd name="T50" fmla="*/ 1417 w 1992"/>
                <a:gd name="T51" fmla="*/ 2457 h 2542"/>
                <a:gd name="T52" fmla="*/ 1153 w 1992"/>
                <a:gd name="T53" fmla="*/ 2356 h 2542"/>
                <a:gd name="T54" fmla="*/ 909 w 1992"/>
                <a:gd name="T55" fmla="*/ 2221 h 2542"/>
                <a:gd name="T56" fmla="*/ 686 w 1992"/>
                <a:gd name="T57" fmla="*/ 2053 h 2542"/>
                <a:gd name="T58" fmla="*/ 488 w 1992"/>
                <a:gd name="T59" fmla="*/ 1857 h 2542"/>
                <a:gd name="T60" fmla="*/ 322 w 1992"/>
                <a:gd name="T61" fmla="*/ 1634 h 2542"/>
                <a:gd name="T62" fmla="*/ 185 w 1992"/>
                <a:gd name="T63" fmla="*/ 1389 h 2542"/>
                <a:gd name="T64" fmla="*/ 84 w 1992"/>
                <a:gd name="T65" fmla="*/ 1124 h 2542"/>
                <a:gd name="T66" fmla="*/ 22 w 1992"/>
                <a:gd name="T67" fmla="*/ 843 h 2542"/>
                <a:gd name="T68" fmla="*/ 0 w 1992"/>
                <a:gd name="T69" fmla="*/ 548 h 2542"/>
                <a:gd name="T70" fmla="*/ 759 w 1992"/>
                <a:gd name="T71" fmla="*/ 548 h 2542"/>
                <a:gd name="T72" fmla="*/ 693 w 1992"/>
                <a:gd name="T73" fmla="*/ 468 h 2542"/>
                <a:gd name="T74" fmla="*/ 656 w 1992"/>
                <a:gd name="T75" fmla="*/ 369 h 2542"/>
                <a:gd name="T76" fmla="*/ 656 w 1992"/>
                <a:gd name="T77" fmla="*/ 258 h 2542"/>
                <a:gd name="T78" fmla="*/ 695 w 1992"/>
                <a:gd name="T79" fmla="*/ 157 h 2542"/>
                <a:gd name="T80" fmla="*/ 762 w 1992"/>
                <a:gd name="T81" fmla="*/ 75 h 2542"/>
                <a:gd name="T82" fmla="*/ 854 w 1992"/>
                <a:gd name="T83" fmla="*/ 20 h 2542"/>
                <a:gd name="T84" fmla="*/ 963 w 1992"/>
                <a:gd name="T85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2" h="2542">
                  <a:moveTo>
                    <a:pt x="963" y="0"/>
                  </a:moveTo>
                  <a:lnTo>
                    <a:pt x="1020" y="5"/>
                  </a:lnTo>
                  <a:lnTo>
                    <a:pt x="1073" y="20"/>
                  </a:lnTo>
                  <a:lnTo>
                    <a:pt x="1121" y="42"/>
                  </a:lnTo>
                  <a:lnTo>
                    <a:pt x="1164" y="73"/>
                  </a:lnTo>
                  <a:lnTo>
                    <a:pt x="1203" y="111"/>
                  </a:lnTo>
                  <a:lnTo>
                    <a:pt x="1234" y="153"/>
                  </a:lnTo>
                  <a:lnTo>
                    <a:pt x="1258" y="203"/>
                  </a:lnTo>
                  <a:lnTo>
                    <a:pt x="1272" y="256"/>
                  </a:lnTo>
                  <a:lnTo>
                    <a:pt x="1278" y="313"/>
                  </a:lnTo>
                  <a:lnTo>
                    <a:pt x="1272" y="367"/>
                  </a:lnTo>
                  <a:lnTo>
                    <a:pt x="1259" y="419"/>
                  </a:lnTo>
                  <a:lnTo>
                    <a:pt x="1237" y="466"/>
                  </a:lnTo>
                  <a:lnTo>
                    <a:pt x="1208" y="510"/>
                  </a:lnTo>
                  <a:lnTo>
                    <a:pt x="1172" y="546"/>
                  </a:lnTo>
                  <a:lnTo>
                    <a:pt x="1172" y="548"/>
                  </a:lnTo>
                  <a:lnTo>
                    <a:pt x="1992" y="548"/>
                  </a:lnTo>
                  <a:lnTo>
                    <a:pt x="1992" y="1369"/>
                  </a:lnTo>
                  <a:lnTo>
                    <a:pt x="1990" y="1369"/>
                  </a:lnTo>
                  <a:lnTo>
                    <a:pt x="1954" y="1334"/>
                  </a:lnTo>
                  <a:lnTo>
                    <a:pt x="1910" y="1305"/>
                  </a:lnTo>
                  <a:lnTo>
                    <a:pt x="1862" y="1283"/>
                  </a:lnTo>
                  <a:lnTo>
                    <a:pt x="1811" y="1268"/>
                  </a:lnTo>
                  <a:lnTo>
                    <a:pt x="1756" y="1265"/>
                  </a:lnTo>
                  <a:lnTo>
                    <a:pt x="1700" y="1270"/>
                  </a:lnTo>
                  <a:lnTo>
                    <a:pt x="1647" y="1285"/>
                  </a:lnTo>
                  <a:lnTo>
                    <a:pt x="1599" y="1307"/>
                  </a:lnTo>
                  <a:lnTo>
                    <a:pt x="1555" y="1338"/>
                  </a:lnTo>
                  <a:lnTo>
                    <a:pt x="1517" y="1376"/>
                  </a:lnTo>
                  <a:lnTo>
                    <a:pt x="1486" y="1420"/>
                  </a:lnTo>
                  <a:lnTo>
                    <a:pt x="1464" y="1470"/>
                  </a:lnTo>
                  <a:lnTo>
                    <a:pt x="1449" y="1523"/>
                  </a:lnTo>
                  <a:lnTo>
                    <a:pt x="1444" y="1579"/>
                  </a:lnTo>
                  <a:lnTo>
                    <a:pt x="1449" y="1634"/>
                  </a:lnTo>
                  <a:lnTo>
                    <a:pt x="1464" y="1687"/>
                  </a:lnTo>
                  <a:lnTo>
                    <a:pt x="1488" y="1736"/>
                  </a:lnTo>
                  <a:lnTo>
                    <a:pt x="1519" y="1780"/>
                  </a:lnTo>
                  <a:lnTo>
                    <a:pt x="1557" y="1817"/>
                  </a:lnTo>
                  <a:lnTo>
                    <a:pt x="1601" y="1848"/>
                  </a:lnTo>
                  <a:lnTo>
                    <a:pt x="1649" y="1870"/>
                  </a:lnTo>
                  <a:lnTo>
                    <a:pt x="1702" y="1884"/>
                  </a:lnTo>
                  <a:lnTo>
                    <a:pt x="1758" y="1890"/>
                  </a:lnTo>
                  <a:lnTo>
                    <a:pt x="1813" y="1884"/>
                  </a:lnTo>
                  <a:lnTo>
                    <a:pt x="1864" y="1872"/>
                  </a:lnTo>
                  <a:lnTo>
                    <a:pt x="1912" y="1848"/>
                  </a:lnTo>
                  <a:lnTo>
                    <a:pt x="1956" y="1819"/>
                  </a:lnTo>
                  <a:lnTo>
                    <a:pt x="1992" y="1782"/>
                  </a:lnTo>
                  <a:lnTo>
                    <a:pt x="1992" y="2542"/>
                  </a:lnTo>
                  <a:lnTo>
                    <a:pt x="1844" y="2537"/>
                  </a:lnTo>
                  <a:lnTo>
                    <a:pt x="1698" y="2520"/>
                  </a:lnTo>
                  <a:lnTo>
                    <a:pt x="1555" y="2493"/>
                  </a:lnTo>
                  <a:lnTo>
                    <a:pt x="1417" y="2457"/>
                  </a:lnTo>
                  <a:lnTo>
                    <a:pt x="1283" y="2411"/>
                  </a:lnTo>
                  <a:lnTo>
                    <a:pt x="1153" y="2356"/>
                  </a:lnTo>
                  <a:lnTo>
                    <a:pt x="1027" y="2292"/>
                  </a:lnTo>
                  <a:lnTo>
                    <a:pt x="909" y="2221"/>
                  </a:lnTo>
                  <a:lnTo>
                    <a:pt x="793" y="2140"/>
                  </a:lnTo>
                  <a:lnTo>
                    <a:pt x="686" y="2053"/>
                  </a:lnTo>
                  <a:lnTo>
                    <a:pt x="583" y="1958"/>
                  </a:lnTo>
                  <a:lnTo>
                    <a:pt x="488" y="1857"/>
                  </a:lnTo>
                  <a:lnTo>
                    <a:pt x="401" y="1747"/>
                  </a:lnTo>
                  <a:lnTo>
                    <a:pt x="322" y="1634"/>
                  </a:lnTo>
                  <a:lnTo>
                    <a:pt x="249" y="1513"/>
                  </a:lnTo>
                  <a:lnTo>
                    <a:pt x="185" y="1389"/>
                  </a:lnTo>
                  <a:lnTo>
                    <a:pt x="130" y="1259"/>
                  </a:lnTo>
                  <a:lnTo>
                    <a:pt x="84" y="1124"/>
                  </a:lnTo>
                  <a:lnTo>
                    <a:pt x="48" y="985"/>
                  </a:lnTo>
                  <a:lnTo>
                    <a:pt x="22" y="843"/>
                  </a:lnTo>
                  <a:lnTo>
                    <a:pt x="6" y="69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759" y="548"/>
                  </a:lnTo>
                  <a:lnTo>
                    <a:pt x="722" y="512"/>
                  </a:lnTo>
                  <a:lnTo>
                    <a:pt x="693" y="468"/>
                  </a:lnTo>
                  <a:lnTo>
                    <a:pt x="671" y="420"/>
                  </a:lnTo>
                  <a:lnTo>
                    <a:pt x="656" y="369"/>
                  </a:lnTo>
                  <a:lnTo>
                    <a:pt x="653" y="314"/>
                  </a:lnTo>
                  <a:lnTo>
                    <a:pt x="656" y="258"/>
                  </a:lnTo>
                  <a:lnTo>
                    <a:pt x="671" y="205"/>
                  </a:lnTo>
                  <a:lnTo>
                    <a:pt x="695" y="157"/>
                  </a:lnTo>
                  <a:lnTo>
                    <a:pt x="724" y="113"/>
                  </a:lnTo>
                  <a:lnTo>
                    <a:pt x="762" y="75"/>
                  </a:lnTo>
                  <a:lnTo>
                    <a:pt x="806" y="44"/>
                  </a:lnTo>
                  <a:lnTo>
                    <a:pt x="854" y="20"/>
                  </a:lnTo>
                  <a:lnTo>
                    <a:pt x="907" y="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35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58800" dist="203200" dir="81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42435" y="1783952"/>
              <a:ext cx="1829313" cy="1434642"/>
            </a:xfrm>
            <a:custGeom>
              <a:avLst/>
              <a:gdLst>
                <a:gd name="T0" fmla="*/ 1992 w 2540"/>
                <a:gd name="T1" fmla="*/ 0 h 1992"/>
                <a:gd name="T2" fmla="*/ 2031 w 2540"/>
                <a:gd name="T3" fmla="*/ 722 h 1992"/>
                <a:gd name="T4" fmla="*/ 2120 w 2540"/>
                <a:gd name="T5" fmla="*/ 671 h 1992"/>
                <a:gd name="T6" fmla="*/ 2226 w 2540"/>
                <a:gd name="T7" fmla="*/ 651 h 1992"/>
                <a:gd name="T8" fmla="*/ 2336 w 2540"/>
                <a:gd name="T9" fmla="*/ 671 h 1992"/>
                <a:gd name="T10" fmla="*/ 2429 w 2540"/>
                <a:gd name="T11" fmla="*/ 724 h 1992"/>
                <a:gd name="T12" fmla="*/ 2496 w 2540"/>
                <a:gd name="T13" fmla="*/ 806 h 1992"/>
                <a:gd name="T14" fmla="*/ 2535 w 2540"/>
                <a:gd name="T15" fmla="*/ 907 h 1992"/>
                <a:gd name="T16" fmla="*/ 2537 w 2540"/>
                <a:gd name="T17" fmla="*/ 1020 h 1992"/>
                <a:gd name="T18" fmla="*/ 2498 w 2540"/>
                <a:gd name="T19" fmla="*/ 1120 h 1992"/>
                <a:gd name="T20" fmla="*/ 2431 w 2540"/>
                <a:gd name="T21" fmla="*/ 1203 h 1992"/>
                <a:gd name="T22" fmla="*/ 2337 w 2540"/>
                <a:gd name="T23" fmla="*/ 1258 h 1992"/>
                <a:gd name="T24" fmla="*/ 2230 w 2540"/>
                <a:gd name="T25" fmla="*/ 1278 h 1992"/>
                <a:gd name="T26" fmla="*/ 2122 w 2540"/>
                <a:gd name="T27" fmla="*/ 1259 h 1992"/>
                <a:gd name="T28" fmla="*/ 2032 w 2540"/>
                <a:gd name="T29" fmla="*/ 1208 h 1992"/>
                <a:gd name="T30" fmla="*/ 1992 w 2540"/>
                <a:gd name="T31" fmla="*/ 1172 h 1992"/>
                <a:gd name="T32" fmla="*/ 1172 w 2540"/>
                <a:gd name="T33" fmla="*/ 1992 h 1992"/>
                <a:gd name="T34" fmla="*/ 1208 w 2540"/>
                <a:gd name="T35" fmla="*/ 1954 h 1992"/>
                <a:gd name="T36" fmla="*/ 1259 w 2540"/>
                <a:gd name="T37" fmla="*/ 1863 h 1992"/>
                <a:gd name="T38" fmla="*/ 1278 w 2540"/>
                <a:gd name="T39" fmla="*/ 1757 h 1992"/>
                <a:gd name="T40" fmla="*/ 1258 w 2540"/>
                <a:gd name="T41" fmla="*/ 1647 h 1992"/>
                <a:gd name="T42" fmla="*/ 1203 w 2540"/>
                <a:gd name="T43" fmla="*/ 1555 h 1992"/>
                <a:gd name="T44" fmla="*/ 1121 w 2540"/>
                <a:gd name="T45" fmla="*/ 1486 h 1992"/>
                <a:gd name="T46" fmla="*/ 1020 w 2540"/>
                <a:gd name="T47" fmla="*/ 1449 h 1992"/>
                <a:gd name="T48" fmla="*/ 907 w 2540"/>
                <a:gd name="T49" fmla="*/ 1449 h 1992"/>
                <a:gd name="T50" fmla="*/ 806 w 2540"/>
                <a:gd name="T51" fmla="*/ 1488 h 1992"/>
                <a:gd name="T52" fmla="*/ 724 w 2540"/>
                <a:gd name="T53" fmla="*/ 1557 h 1992"/>
                <a:gd name="T54" fmla="*/ 671 w 2540"/>
                <a:gd name="T55" fmla="*/ 1649 h 1992"/>
                <a:gd name="T56" fmla="*/ 653 w 2540"/>
                <a:gd name="T57" fmla="*/ 1758 h 1992"/>
                <a:gd name="T58" fmla="*/ 671 w 2540"/>
                <a:gd name="T59" fmla="*/ 1864 h 1992"/>
                <a:gd name="T60" fmla="*/ 722 w 2540"/>
                <a:gd name="T61" fmla="*/ 1956 h 1992"/>
                <a:gd name="T62" fmla="*/ 0 w 2540"/>
                <a:gd name="T63" fmla="*/ 1992 h 1992"/>
                <a:gd name="T64" fmla="*/ 22 w 2540"/>
                <a:gd name="T65" fmla="*/ 1698 h 1992"/>
                <a:gd name="T66" fmla="*/ 84 w 2540"/>
                <a:gd name="T67" fmla="*/ 1417 h 1992"/>
                <a:gd name="T68" fmla="*/ 185 w 2540"/>
                <a:gd name="T69" fmla="*/ 1153 h 1992"/>
                <a:gd name="T70" fmla="*/ 322 w 2540"/>
                <a:gd name="T71" fmla="*/ 907 h 1992"/>
                <a:gd name="T72" fmla="*/ 488 w 2540"/>
                <a:gd name="T73" fmla="*/ 685 h 1992"/>
                <a:gd name="T74" fmla="*/ 686 w 2540"/>
                <a:gd name="T75" fmla="*/ 488 h 1992"/>
                <a:gd name="T76" fmla="*/ 909 w 2540"/>
                <a:gd name="T77" fmla="*/ 320 h 1992"/>
                <a:gd name="T78" fmla="*/ 1153 w 2540"/>
                <a:gd name="T79" fmla="*/ 185 h 1992"/>
                <a:gd name="T80" fmla="*/ 1417 w 2540"/>
                <a:gd name="T81" fmla="*/ 84 h 1992"/>
                <a:gd name="T82" fmla="*/ 1698 w 2540"/>
                <a:gd name="T83" fmla="*/ 22 h 1992"/>
                <a:gd name="T84" fmla="*/ 1992 w 2540"/>
                <a:gd name="T85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0" h="1992">
                  <a:moveTo>
                    <a:pt x="1992" y="0"/>
                  </a:moveTo>
                  <a:lnTo>
                    <a:pt x="1992" y="0"/>
                  </a:lnTo>
                  <a:lnTo>
                    <a:pt x="1992" y="759"/>
                  </a:lnTo>
                  <a:lnTo>
                    <a:pt x="2031" y="722"/>
                  </a:lnTo>
                  <a:lnTo>
                    <a:pt x="2073" y="693"/>
                  </a:lnTo>
                  <a:lnTo>
                    <a:pt x="2120" y="671"/>
                  </a:lnTo>
                  <a:lnTo>
                    <a:pt x="2171" y="656"/>
                  </a:lnTo>
                  <a:lnTo>
                    <a:pt x="2226" y="651"/>
                  </a:lnTo>
                  <a:lnTo>
                    <a:pt x="2283" y="656"/>
                  </a:lnTo>
                  <a:lnTo>
                    <a:pt x="2336" y="671"/>
                  </a:lnTo>
                  <a:lnTo>
                    <a:pt x="2385" y="693"/>
                  </a:lnTo>
                  <a:lnTo>
                    <a:pt x="2429" y="724"/>
                  </a:lnTo>
                  <a:lnTo>
                    <a:pt x="2465" y="762"/>
                  </a:lnTo>
                  <a:lnTo>
                    <a:pt x="2496" y="806"/>
                  </a:lnTo>
                  <a:lnTo>
                    <a:pt x="2520" y="854"/>
                  </a:lnTo>
                  <a:lnTo>
                    <a:pt x="2535" y="907"/>
                  </a:lnTo>
                  <a:lnTo>
                    <a:pt x="2540" y="963"/>
                  </a:lnTo>
                  <a:lnTo>
                    <a:pt x="2537" y="1020"/>
                  </a:lnTo>
                  <a:lnTo>
                    <a:pt x="2522" y="1073"/>
                  </a:lnTo>
                  <a:lnTo>
                    <a:pt x="2498" y="1120"/>
                  </a:lnTo>
                  <a:lnTo>
                    <a:pt x="2467" y="1164"/>
                  </a:lnTo>
                  <a:lnTo>
                    <a:pt x="2431" y="1203"/>
                  </a:lnTo>
                  <a:lnTo>
                    <a:pt x="2387" y="1234"/>
                  </a:lnTo>
                  <a:lnTo>
                    <a:pt x="2337" y="1258"/>
                  </a:lnTo>
                  <a:lnTo>
                    <a:pt x="2286" y="1272"/>
                  </a:lnTo>
                  <a:lnTo>
                    <a:pt x="2230" y="1278"/>
                  </a:lnTo>
                  <a:lnTo>
                    <a:pt x="2175" y="1272"/>
                  </a:lnTo>
                  <a:lnTo>
                    <a:pt x="2122" y="1259"/>
                  </a:lnTo>
                  <a:lnTo>
                    <a:pt x="2074" y="1237"/>
                  </a:lnTo>
                  <a:lnTo>
                    <a:pt x="2032" y="1208"/>
                  </a:lnTo>
                  <a:lnTo>
                    <a:pt x="1994" y="1172"/>
                  </a:lnTo>
                  <a:lnTo>
                    <a:pt x="1992" y="1172"/>
                  </a:lnTo>
                  <a:lnTo>
                    <a:pt x="1992" y="1992"/>
                  </a:lnTo>
                  <a:lnTo>
                    <a:pt x="1172" y="1992"/>
                  </a:lnTo>
                  <a:lnTo>
                    <a:pt x="1172" y="1990"/>
                  </a:lnTo>
                  <a:lnTo>
                    <a:pt x="1208" y="1954"/>
                  </a:lnTo>
                  <a:lnTo>
                    <a:pt x="1237" y="1910"/>
                  </a:lnTo>
                  <a:lnTo>
                    <a:pt x="1259" y="1863"/>
                  </a:lnTo>
                  <a:lnTo>
                    <a:pt x="1272" y="1811"/>
                  </a:lnTo>
                  <a:lnTo>
                    <a:pt x="1278" y="1757"/>
                  </a:lnTo>
                  <a:lnTo>
                    <a:pt x="1272" y="1700"/>
                  </a:lnTo>
                  <a:lnTo>
                    <a:pt x="1258" y="1647"/>
                  </a:lnTo>
                  <a:lnTo>
                    <a:pt x="1234" y="1597"/>
                  </a:lnTo>
                  <a:lnTo>
                    <a:pt x="1203" y="1555"/>
                  </a:lnTo>
                  <a:lnTo>
                    <a:pt x="1164" y="1517"/>
                  </a:lnTo>
                  <a:lnTo>
                    <a:pt x="1121" y="1486"/>
                  </a:lnTo>
                  <a:lnTo>
                    <a:pt x="1073" y="1464"/>
                  </a:lnTo>
                  <a:lnTo>
                    <a:pt x="1020" y="1449"/>
                  </a:lnTo>
                  <a:lnTo>
                    <a:pt x="963" y="1444"/>
                  </a:lnTo>
                  <a:lnTo>
                    <a:pt x="907" y="1449"/>
                  </a:lnTo>
                  <a:lnTo>
                    <a:pt x="854" y="1464"/>
                  </a:lnTo>
                  <a:lnTo>
                    <a:pt x="806" y="1488"/>
                  </a:lnTo>
                  <a:lnTo>
                    <a:pt x="762" y="1519"/>
                  </a:lnTo>
                  <a:lnTo>
                    <a:pt x="724" y="1557"/>
                  </a:lnTo>
                  <a:lnTo>
                    <a:pt x="695" y="1601"/>
                  </a:lnTo>
                  <a:lnTo>
                    <a:pt x="671" y="1649"/>
                  </a:lnTo>
                  <a:lnTo>
                    <a:pt x="656" y="1702"/>
                  </a:lnTo>
                  <a:lnTo>
                    <a:pt x="653" y="1758"/>
                  </a:lnTo>
                  <a:lnTo>
                    <a:pt x="656" y="1813"/>
                  </a:lnTo>
                  <a:lnTo>
                    <a:pt x="671" y="1864"/>
                  </a:lnTo>
                  <a:lnTo>
                    <a:pt x="693" y="1912"/>
                  </a:lnTo>
                  <a:lnTo>
                    <a:pt x="722" y="1956"/>
                  </a:lnTo>
                  <a:lnTo>
                    <a:pt x="759" y="1992"/>
                  </a:lnTo>
                  <a:lnTo>
                    <a:pt x="0" y="1992"/>
                  </a:lnTo>
                  <a:lnTo>
                    <a:pt x="6" y="1844"/>
                  </a:lnTo>
                  <a:lnTo>
                    <a:pt x="22" y="1698"/>
                  </a:lnTo>
                  <a:lnTo>
                    <a:pt x="48" y="1555"/>
                  </a:lnTo>
                  <a:lnTo>
                    <a:pt x="84" y="1417"/>
                  </a:lnTo>
                  <a:lnTo>
                    <a:pt x="130" y="1283"/>
                  </a:lnTo>
                  <a:lnTo>
                    <a:pt x="185" y="1153"/>
                  </a:lnTo>
                  <a:lnTo>
                    <a:pt x="249" y="1027"/>
                  </a:lnTo>
                  <a:lnTo>
                    <a:pt x="322" y="907"/>
                  </a:lnTo>
                  <a:lnTo>
                    <a:pt x="401" y="793"/>
                  </a:lnTo>
                  <a:lnTo>
                    <a:pt x="488" y="685"/>
                  </a:lnTo>
                  <a:lnTo>
                    <a:pt x="583" y="583"/>
                  </a:lnTo>
                  <a:lnTo>
                    <a:pt x="686" y="488"/>
                  </a:lnTo>
                  <a:lnTo>
                    <a:pt x="793" y="400"/>
                  </a:lnTo>
                  <a:lnTo>
                    <a:pt x="909" y="320"/>
                  </a:lnTo>
                  <a:lnTo>
                    <a:pt x="1027" y="249"/>
                  </a:lnTo>
                  <a:lnTo>
                    <a:pt x="1153" y="185"/>
                  </a:lnTo>
                  <a:lnTo>
                    <a:pt x="1283" y="130"/>
                  </a:lnTo>
                  <a:lnTo>
                    <a:pt x="1417" y="84"/>
                  </a:lnTo>
                  <a:lnTo>
                    <a:pt x="1555" y="48"/>
                  </a:lnTo>
                  <a:lnTo>
                    <a:pt x="1698" y="22"/>
                  </a:lnTo>
                  <a:lnTo>
                    <a:pt x="1844" y="5"/>
                  </a:lnTo>
                  <a:lnTo>
                    <a:pt x="1992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406400" dist="304800" dir="13740000">
                <a:prstClr val="black">
                  <a:alpha val="63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82407" y="3218594"/>
              <a:ext cx="1830753" cy="1436083"/>
            </a:xfrm>
            <a:custGeom>
              <a:avLst/>
              <a:gdLst>
                <a:gd name="T0" fmla="*/ 1369 w 2542"/>
                <a:gd name="T1" fmla="*/ 0 h 1994"/>
                <a:gd name="T2" fmla="*/ 1334 w 2542"/>
                <a:gd name="T3" fmla="*/ 41 h 1994"/>
                <a:gd name="T4" fmla="*/ 1283 w 2542"/>
                <a:gd name="T5" fmla="*/ 130 h 1994"/>
                <a:gd name="T6" fmla="*/ 1264 w 2542"/>
                <a:gd name="T7" fmla="*/ 238 h 1994"/>
                <a:gd name="T8" fmla="*/ 1285 w 2542"/>
                <a:gd name="T9" fmla="*/ 346 h 1994"/>
                <a:gd name="T10" fmla="*/ 1339 w 2542"/>
                <a:gd name="T11" fmla="*/ 439 h 1994"/>
                <a:gd name="T12" fmla="*/ 1420 w 2542"/>
                <a:gd name="T13" fmla="*/ 507 h 1994"/>
                <a:gd name="T14" fmla="*/ 1522 w 2542"/>
                <a:gd name="T15" fmla="*/ 543 h 1994"/>
                <a:gd name="T16" fmla="*/ 1634 w 2542"/>
                <a:gd name="T17" fmla="*/ 543 h 1994"/>
                <a:gd name="T18" fmla="*/ 1736 w 2542"/>
                <a:gd name="T19" fmla="*/ 505 h 1994"/>
                <a:gd name="T20" fmla="*/ 1816 w 2542"/>
                <a:gd name="T21" fmla="*/ 437 h 1994"/>
                <a:gd name="T22" fmla="*/ 1871 w 2542"/>
                <a:gd name="T23" fmla="*/ 344 h 1994"/>
                <a:gd name="T24" fmla="*/ 1889 w 2542"/>
                <a:gd name="T25" fmla="*/ 234 h 1994"/>
                <a:gd name="T26" fmla="*/ 1871 w 2542"/>
                <a:gd name="T27" fmla="*/ 128 h 1994"/>
                <a:gd name="T28" fmla="*/ 1818 w 2542"/>
                <a:gd name="T29" fmla="*/ 39 h 1994"/>
                <a:gd name="T30" fmla="*/ 2542 w 2542"/>
                <a:gd name="T31" fmla="*/ 0 h 1994"/>
                <a:gd name="T32" fmla="*/ 2520 w 2542"/>
                <a:gd name="T33" fmla="*/ 295 h 1994"/>
                <a:gd name="T34" fmla="*/ 2458 w 2542"/>
                <a:gd name="T35" fmla="*/ 576 h 1994"/>
                <a:gd name="T36" fmla="*/ 2355 w 2542"/>
                <a:gd name="T37" fmla="*/ 841 h 1994"/>
                <a:gd name="T38" fmla="*/ 2220 w 2542"/>
                <a:gd name="T39" fmla="*/ 1086 h 1994"/>
                <a:gd name="T40" fmla="*/ 2052 w 2542"/>
                <a:gd name="T41" fmla="*/ 1309 h 1994"/>
                <a:gd name="T42" fmla="*/ 1856 w 2542"/>
                <a:gd name="T43" fmla="*/ 1505 h 1994"/>
                <a:gd name="T44" fmla="*/ 1634 w 2542"/>
                <a:gd name="T45" fmla="*/ 1673 h 1994"/>
                <a:gd name="T46" fmla="*/ 1389 w 2542"/>
                <a:gd name="T47" fmla="*/ 1808 h 1994"/>
                <a:gd name="T48" fmla="*/ 1124 w 2542"/>
                <a:gd name="T49" fmla="*/ 1909 h 1994"/>
                <a:gd name="T50" fmla="*/ 842 w 2542"/>
                <a:gd name="T51" fmla="*/ 1972 h 1994"/>
                <a:gd name="T52" fmla="*/ 548 w 2542"/>
                <a:gd name="T53" fmla="*/ 1994 h 1994"/>
                <a:gd name="T54" fmla="*/ 512 w 2542"/>
                <a:gd name="T55" fmla="*/ 1271 h 1994"/>
                <a:gd name="T56" fmla="*/ 420 w 2542"/>
                <a:gd name="T57" fmla="*/ 1324 h 1994"/>
                <a:gd name="T58" fmla="*/ 314 w 2542"/>
                <a:gd name="T59" fmla="*/ 1342 h 1994"/>
                <a:gd name="T60" fmla="*/ 205 w 2542"/>
                <a:gd name="T61" fmla="*/ 1322 h 1994"/>
                <a:gd name="T62" fmla="*/ 113 w 2542"/>
                <a:gd name="T63" fmla="*/ 1269 h 1994"/>
                <a:gd name="T64" fmla="*/ 44 w 2542"/>
                <a:gd name="T65" fmla="*/ 1188 h 1994"/>
                <a:gd name="T66" fmla="*/ 5 w 2542"/>
                <a:gd name="T67" fmla="*/ 1086 h 1994"/>
                <a:gd name="T68" fmla="*/ 5 w 2542"/>
                <a:gd name="T69" fmla="*/ 975 h 1994"/>
                <a:gd name="T70" fmla="*/ 42 w 2542"/>
                <a:gd name="T71" fmla="*/ 872 h 1994"/>
                <a:gd name="T72" fmla="*/ 111 w 2542"/>
                <a:gd name="T73" fmla="*/ 790 h 1994"/>
                <a:gd name="T74" fmla="*/ 203 w 2542"/>
                <a:gd name="T75" fmla="*/ 737 h 1994"/>
                <a:gd name="T76" fmla="*/ 312 w 2542"/>
                <a:gd name="T77" fmla="*/ 717 h 1994"/>
                <a:gd name="T78" fmla="*/ 418 w 2542"/>
                <a:gd name="T79" fmla="*/ 735 h 1994"/>
                <a:gd name="T80" fmla="*/ 510 w 2542"/>
                <a:gd name="T81" fmla="*/ 786 h 1994"/>
                <a:gd name="T82" fmla="*/ 548 w 2542"/>
                <a:gd name="T83" fmla="*/ 82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2" h="1994">
                  <a:moveTo>
                    <a:pt x="548" y="0"/>
                  </a:moveTo>
                  <a:lnTo>
                    <a:pt x="1369" y="0"/>
                  </a:lnTo>
                  <a:lnTo>
                    <a:pt x="1369" y="2"/>
                  </a:lnTo>
                  <a:lnTo>
                    <a:pt x="1334" y="41"/>
                  </a:lnTo>
                  <a:lnTo>
                    <a:pt x="1305" y="83"/>
                  </a:lnTo>
                  <a:lnTo>
                    <a:pt x="1283" y="130"/>
                  </a:lnTo>
                  <a:lnTo>
                    <a:pt x="1268" y="183"/>
                  </a:lnTo>
                  <a:lnTo>
                    <a:pt x="1264" y="238"/>
                  </a:lnTo>
                  <a:lnTo>
                    <a:pt x="1270" y="293"/>
                  </a:lnTo>
                  <a:lnTo>
                    <a:pt x="1285" y="346"/>
                  </a:lnTo>
                  <a:lnTo>
                    <a:pt x="1308" y="395"/>
                  </a:lnTo>
                  <a:lnTo>
                    <a:pt x="1339" y="439"/>
                  </a:lnTo>
                  <a:lnTo>
                    <a:pt x="1376" y="476"/>
                  </a:lnTo>
                  <a:lnTo>
                    <a:pt x="1420" y="507"/>
                  </a:lnTo>
                  <a:lnTo>
                    <a:pt x="1469" y="530"/>
                  </a:lnTo>
                  <a:lnTo>
                    <a:pt x="1522" y="543"/>
                  </a:lnTo>
                  <a:lnTo>
                    <a:pt x="1579" y="549"/>
                  </a:lnTo>
                  <a:lnTo>
                    <a:pt x="1634" y="543"/>
                  </a:lnTo>
                  <a:lnTo>
                    <a:pt x="1687" y="529"/>
                  </a:lnTo>
                  <a:lnTo>
                    <a:pt x="1736" y="505"/>
                  </a:lnTo>
                  <a:lnTo>
                    <a:pt x="1780" y="474"/>
                  </a:lnTo>
                  <a:lnTo>
                    <a:pt x="1816" y="437"/>
                  </a:lnTo>
                  <a:lnTo>
                    <a:pt x="1847" y="393"/>
                  </a:lnTo>
                  <a:lnTo>
                    <a:pt x="1871" y="344"/>
                  </a:lnTo>
                  <a:lnTo>
                    <a:pt x="1884" y="291"/>
                  </a:lnTo>
                  <a:lnTo>
                    <a:pt x="1889" y="234"/>
                  </a:lnTo>
                  <a:lnTo>
                    <a:pt x="1884" y="179"/>
                  </a:lnTo>
                  <a:lnTo>
                    <a:pt x="1871" y="128"/>
                  </a:lnTo>
                  <a:lnTo>
                    <a:pt x="1847" y="81"/>
                  </a:lnTo>
                  <a:lnTo>
                    <a:pt x="1818" y="39"/>
                  </a:lnTo>
                  <a:lnTo>
                    <a:pt x="1783" y="0"/>
                  </a:lnTo>
                  <a:lnTo>
                    <a:pt x="2542" y="0"/>
                  </a:lnTo>
                  <a:lnTo>
                    <a:pt x="2536" y="150"/>
                  </a:lnTo>
                  <a:lnTo>
                    <a:pt x="2520" y="295"/>
                  </a:lnTo>
                  <a:lnTo>
                    <a:pt x="2492" y="437"/>
                  </a:lnTo>
                  <a:lnTo>
                    <a:pt x="2458" y="576"/>
                  </a:lnTo>
                  <a:lnTo>
                    <a:pt x="2410" y="711"/>
                  </a:lnTo>
                  <a:lnTo>
                    <a:pt x="2355" y="841"/>
                  </a:lnTo>
                  <a:lnTo>
                    <a:pt x="2291" y="965"/>
                  </a:lnTo>
                  <a:lnTo>
                    <a:pt x="2220" y="1086"/>
                  </a:lnTo>
                  <a:lnTo>
                    <a:pt x="2140" y="1199"/>
                  </a:lnTo>
                  <a:lnTo>
                    <a:pt x="2052" y="1309"/>
                  </a:lnTo>
                  <a:lnTo>
                    <a:pt x="1957" y="1410"/>
                  </a:lnTo>
                  <a:lnTo>
                    <a:pt x="1856" y="1505"/>
                  </a:lnTo>
                  <a:lnTo>
                    <a:pt x="1749" y="1592"/>
                  </a:lnTo>
                  <a:lnTo>
                    <a:pt x="1634" y="1673"/>
                  </a:lnTo>
                  <a:lnTo>
                    <a:pt x="1513" y="1744"/>
                  </a:lnTo>
                  <a:lnTo>
                    <a:pt x="1389" y="1808"/>
                  </a:lnTo>
                  <a:lnTo>
                    <a:pt x="1259" y="1863"/>
                  </a:lnTo>
                  <a:lnTo>
                    <a:pt x="1124" y="1909"/>
                  </a:lnTo>
                  <a:lnTo>
                    <a:pt x="985" y="1945"/>
                  </a:lnTo>
                  <a:lnTo>
                    <a:pt x="842" y="1972"/>
                  </a:lnTo>
                  <a:lnTo>
                    <a:pt x="698" y="1989"/>
                  </a:lnTo>
                  <a:lnTo>
                    <a:pt x="548" y="1994"/>
                  </a:lnTo>
                  <a:lnTo>
                    <a:pt x="548" y="1234"/>
                  </a:lnTo>
                  <a:lnTo>
                    <a:pt x="512" y="1271"/>
                  </a:lnTo>
                  <a:lnTo>
                    <a:pt x="468" y="1300"/>
                  </a:lnTo>
                  <a:lnTo>
                    <a:pt x="420" y="1324"/>
                  </a:lnTo>
                  <a:lnTo>
                    <a:pt x="369" y="1336"/>
                  </a:lnTo>
                  <a:lnTo>
                    <a:pt x="314" y="1342"/>
                  </a:lnTo>
                  <a:lnTo>
                    <a:pt x="258" y="1336"/>
                  </a:lnTo>
                  <a:lnTo>
                    <a:pt x="205" y="1322"/>
                  </a:lnTo>
                  <a:lnTo>
                    <a:pt x="157" y="1300"/>
                  </a:lnTo>
                  <a:lnTo>
                    <a:pt x="113" y="1269"/>
                  </a:lnTo>
                  <a:lnTo>
                    <a:pt x="75" y="1232"/>
                  </a:lnTo>
                  <a:lnTo>
                    <a:pt x="44" y="1188"/>
                  </a:lnTo>
                  <a:lnTo>
                    <a:pt x="20" y="1139"/>
                  </a:lnTo>
                  <a:lnTo>
                    <a:pt x="5" y="1086"/>
                  </a:lnTo>
                  <a:lnTo>
                    <a:pt x="0" y="1031"/>
                  </a:lnTo>
                  <a:lnTo>
                    <a:pt x="5" y="975"/>
                  </a:lnTo>
                  <a:lnTo>
                    <a:pt x="20" y="922"/>
                  </a:lnTo>
                  <a:lnTo>
                    <a:pt x="42" y="872"/>
                  </a:lnTo>
                  <a:lnTo>
                    <a:pt x="73" y="828"/>
                  </a:lnTo>
                  <a:lnTo>
                    <a:pt x="111" y="790"/>
                  </a:lnTo>
                  <a:lnTo>
                    <a:pt x="155" y="759"/>
                  </a:lnTo>
                  <a:lnTo>
                    <a:pt x="203" y="737"/>
                  </a:lnTo>
                  <a:lnTo>
                    <a:pt x="256" y="722"/>
                  </a:lnTo>
                  <a:lnTo>
                    <a:pt x="312" y="717"/>
                  </a:lnTo>
                  <a:lnTo>
                    <a:pt x="367" y="720"/>
                  </a:lnTo>
                  <a:lnTo>
                    <a:pt x="418" y="735"/>
                  </a:lnTo>
                  <a:lnTo>
                    <a:pt x="466" y="757"/>
                  </a:lnTo>
                  <a:lnTo>
                    <a:pt x="510" y="786"/>
                  </a:lnTo>
                  <a:lnTo>
                    <a:pt x="546" y="821"/>
                  </a:lnTo>
                  <a:lnTo>
                    <a:pt x="548" y="82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08000" dist="203200" dir="27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77076" y="1783952"/>
              <a:ext cx="1436083" cy="1830033"/>
            </a:xfrm>
            <a:custGeom>
              <a:avLst/>
              <a:gdLst>
                <a:gd name="T0" fmla="*/ 150 w 1994"/>
                <a:gd name="T1" fmla="*/ 5 h 2541"/>
                <a:gd name="T2" fmla="*/ 437 w 1994"/>
                <a:gd name="T3" fmla="*/ 48 h 2541"/>
                <a:gd name="T4" fmla="*/ 711 w 1994"/>
                <a:gd name="T5" fmla="*/ 130 h 2541"/>
                <a:gd name="T6" fmla="*/ 965 w 1994"/>
                <a:gd name="T7" fmla="*/ 249 h 2541"/>
                <a:gd name="T8" fmla="*/ 1201 w 1994"/>
                <a:gd name="T9" fmla="*/ 400 h 2541"/>
                <a:gd name="T10" fmla="*/ 1409 w 1994"/>
                <a:gd name="T11" fmla="*/ 583 h 2541"/>
                <a:gd name="T12" fmla="*/ 1592 w 1994"/>
                <a:gd name="T13" fmla="*/ 793 h 2541"/>
                <a:gd name="T14" fmla="*/ 1743 w 1994"/>
                <a:gd name="T15" fmla="*/ 1027 h 2541"/>
                <a:gd name="T16" fmla="*/ 1862 w 1994"/>
                <a:gd name="T17" fmla="*/ 1283 h 2541"/>
                <a:gd name="T18" fmla="*/ 1944 w 1994"/>
                <a:gd name="T19" fmla="*/ 1555 h 2541"/>
                <a:gd name="T20" fmla="*/ 1988 w 1994"/>
                <a:gd name="T21" fmla="*/ 1844 h 2541"/>
                <a:gd name="T22" fmla="*/ 1235 w 1994"/>
                <a:gd name="T23" fmla="*/ 1992 h 2541"/>
                <a:gd name="T24" fmla="*/ 1299 w 1994"/>
                <a:gd name="T25" fmla="*/ 2073 h 2541"/>
                <a:gd name="T26" fmla="*/ 1336 w 1994"/>
                <a:gd name="T27" fmla="*/ 2171 h 2541"/>
                <a:gd name="T28" fmla="*/ 1336 w 1994"/>
                <a:gd name="T29" fmla="*/ 2283 h 2541"/>
                <a:gd name="T30" fmla="*/ 1299 w 1994"/>
                <a:gd name="T31" fmla="*/ 2385 h 2541"/>
                <a:gd name="T32" fmla="*/ 1232 w 1994"/>
                <a:gd name="T33" fmla="*/ 2466 h 2541"/>
                <a:gd name="T34" fmla="*/ 1139 w 1994"/>
                <a:gd name="T35" fmla="*/ 2521 h 2541"/>
                <a:gd name="T36" fmla="*/ 1031 w 1994"/>
                <a:gd name="T37" fmla="*/ 2541 h 2541"/>
                <a:gd name="T38" fmla="*/ 921 w 1994"/>
                <a:gd name="T39" fmla="*/ 2522 h 2541"/>
                <a:gd name="T40" fmla="*/ 828 w 1994"/>
                <a:gd name="T41" fmla="*/ 2468 h 2541"/>
                <a:gd name="T42" fmla="*/ 760 w 1994"/>
                <a:gd name="T43" fmla="*/ 2387 h 2541"/>
                <a:gd name="T44" fmla="*/ 722 w 1994"/>
                <a:gd name="T45" fmla="*/ 2285 h 2541"/>
                <a:gd name="T46" fmla="*/ 720 w 1994"/>
                <a:gd name="T47" fmla="*/ 2175 h 2541"/>
                <a:gd name="T48" fmla="*/ 757 w 1994"/>
                <a:gd name="T49" fmla="*/ 2075 h 2541"/>
                <a:gd name="T50" fmla="*/ 821 w 1994"/>
                <a:gd name="T51" fmla="*/ 1994 h 2541"/>
                <a:gd name="T52" fmla="*/ 0 w 1994"/>
                <a:gd name="T53" fmla="*/ 1992 h 2541"/>
                <a:gd name="T54" fmla="*/ 2 w 1994"/>
                <a:gd name="T55" fmla="*/ 1172 h 2541"/>
                <a:gd name="T56" fmla="*/ 82 w 1994"/>
                <a:gd name="T57" fmla="*/ 1237 h 2541"/>
                <a:gd name="T58" fmla="*/ 183 w 1994"/>
                <a:gd name="T59" fmla="*/ 1272 h 2541"/>
                <a:gd name="T60" fmla="*/ 294 w 1994"/>
                <a:gd name="T61" fmla="*/ 1272 h 2541"/>
                <a:gd name="T62" fmla="*/ 395 w 1994"/>
                <a:gd name="T63" fmla="*/ 1234 h 2541"/>
                <a:gd name="T64" fmla="*/ 475 w 1994"/>
                <a:gd name="T65" fmla="*/ 1164 h 2541"/>
                <a:gd name="T66" fmla="*/ 530 w 1994"/>
                <a:gd name="T67" fmla="*/ 1073 h 2541"/>
                <a:gd name="T68" fmla="*/ 548 w 1994"/>
                <a:gd name="T69" fmla="*/ 963 h 2541"/>
                <a:gd name="T70" fmla="*/ 528 w 1994"/>
                <a:gd name="T71" fmla="*/ 854 h 2541"/>
                <a:gd name="T72" fmla="*/ 473 w 1994"/>
                <a:gd name="T73" fmla="*/ 762 h 2541"/>
                <a:gd name="T74" fmla="*/ 393 w 1994"/>
                <a:gd name="T75" fmla="*/ 693 h 2541"/>
                <a:gd name="T76" fmla="*/ 291 w 1994"/>
                <a:gd name="T77" fmla="*/ 656 h 2541"/>
                <a:gd name="T78" fmla="*/ 179 w 1994"/>
                <a:gd name="T79" fmla="*/ 656 h 2541"/>
                <a:gd name="T80" fmla="*/ 81 w 1994"/>
                <a:gd name="T81" fmla="*/ 693 h 2541"/>
                <a:gd name="T82" fmla="*/ 0 w 1994"/>
                <a:gd name="T83" fmla="*/ 759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4" h="2541">
                  <a:moveTo>
                    <a:pt x="0" y="0"/>
                  </a:moveTo>
                  <a:lnTo>
                    <a:pt x="150" y="5"/>
                  </a:lnTo>
                  <a:lnTo>
                    <a:pt x="294" y="22"/>
                  </a:lnTo>
                  <a:lnTo>
                    <a:pt x="437" y="48"/>
                  </a:lnTo>
                  <a:lnTo>
                    <a:pt x="576" y="84"/>
                  </a:lnTo>
                  <a:lnTo>
                    <a:pt x="711" y="130"/>
                  </a:lnTo>
                  <a:lnTo>
                    <a:pt x="841" y="185"/>
                  </a:lnTo>
                  <a:lnTo>
                    <a:pt x="965" y="249"/>
                  </a:lnTo>
                  <a:lnTo>
                    <a:pt x="1086" y="320"/>
                  </a:lnTo>
                  <a:lnTo>
                    <a:pt x="1201" y="400"/>
                  </a:lnTo>
                  <a:lnTo>
                    <a:pt x="1308" y="488"/>
                  </a:lnTo>
                  <a:lnTo>
                    <a:pt x="1409" y="583"/>
                  </a:lnTo>
                  <a:lnTo>
                    <a:pt x="1504" y="685"/>
                  </a:lnTo>
                  <a:lnTo>
                    <a:pt x="1592" y="793"/>
                  </a:lnTo>
                  <a:lnTo>
                    <a:pt x="1672" y="907"/>
                  </a:lnTo>
                  <a:lnTo>
                    <a:pt x="1743" y="1027"/>
                  </a:lnTo>
                  <a:lnTo>
                    <a:pt x="1807" y="1153"/>
                  </a:lnTo>
                  <a:lnTo>
                    <a:pt x="1862" y="1283"/>
                  </a:lnTo>
                  <a:lnTo>
                    <a:pt x="1910" y="1417"/>
                  </a:lnTo>
                  <a:lnTo>
                    <a:pt x="1944" y="1555"/>
                  </a:lnTo>
                  <a:lnTo>
                    <a:pt x="1972" y="1698"/>
                  </a:lnTo>
                  <a:lnTo>
                    <a:pt x="1988" y="1844"/>
                  </a:lnTo>
                  <a:lnTo>
                    <a:pt x="1994" y="1992"/>
                  </a:lnTo>
                  <a:lnTo>
                    <a:pt x="1235" y="1992"/>
                  </a:lnTo>
                  <a:lnTo>
                    <a:pt x="1270" y="2031"/>
                  </a:lnTo>
                  <a:lnTo>
                    <a:pt x="1299" y="2073"/>
                  </a:lnTo>
                  <a:lnTo>
                    <a:pt x="1323" y="2120"/>
                  </a:lnTo>
                  <a:lnTo>
                    <a:pt x="1336" y="2171"/>
                  </a:lnTo>
                  <a:lnTo>
                    <a:pt x="1341" y="2226"/>
                  </a:lnTo>
                  <a:lnTo>
                    <a:pt x="1336" y="2283"/>
                  </a:lnTo>
                  <a:lnTo>
                    <a:pt x="1323" y="2336"/>
                  </a:lnTo>
                  <a:lnTo>
                    <a:pt x="1299" y="2385"/>
                  </a:lnTo>
                  <a:lnTo>
                    <a:pt x="1268" y="2429"/>
                  </a:lnTo>
                  <a:lnTo>
                    <a:pt x="1232" y="2466"/>
                  </a:lnTo>
                  <a:lnTo>
                    <a:pt x="1188" y="2497"/>
                  </a:lnTo>
                  <a:lnTo>
                    <a:pt x="1139" y="2521"/>
                  </a:lnTo>
                  <a:lnTo>
                    <a:pt x="1086" y="2535"/>
                  </a:lnTo>
                  <a:lnTo>
                    <a:pt x="1031" y="2541"/>
                  </a:lnTo>
                  <a:lnTo>
                    <a:pt x="974" y="2535"/>
                  </a:lnTo>
                  <a:lnTo>
                    <a:pt x="921" y="2522"/>
                  </a:lnTo>
                  <a:lnTo>
                    <a:pt x="872" y="2499"/>
                  </a:lnTo>
                  <a:lnTo>
                    <a:pt x="828" y="2468"/>
                  </a:lnTo>
                  <a:lnTo>
                    <a:pt x="791" y="2431"/>
                  </a:lnTo>
                  <a:lnTo>
                    <a:pt x="760" y="2387"/>
                  </a:lnTo>
                  <a:lnTo>
                    <a:pt x="737" y="2338"/>
                  </a:lnTo>
                  <a:lnTo>
                    <a:pt x="722" y="2285"/>
                  </a:lnTo>
                  <a:lnTo>
                    <a:pt x="716" y="2230"/>
                  </a:lnTo>
                  <a:lnTo>
                    <a:pt x="720" y="2175"/>
                  </a:lnTo>
                  <a:lnTo>
                    <a:pt x="735" y="2122"/>
                  </a:lnTo>
                  <a:lnTo>
                    <a:pt x="757" y="2075"/>
                  </a:lnTo>
                  <a:lnTo>
                    <a:pt x="786" y="2033"/>
                  </a:lnTo>
                  <a:lnTo>
                    <a:pt x="821" y="1994"/>
                  </a:lnTo>
                  <a:lnTo>
                    <a:pt x="821" y="1992"/>
                  </a:lnTo>
                  <a:lnTo>
                    <a:pt x="0" y="1992"/>
                  </a:lnTo>
                  <a:lnTo>
                    <a:pt x="0" y="1172"/>
                  </a:lnTo>
                  <a:lnTo>
                    <a:pt x="2" y="1172"/>
                  </a:lnTo>
                  <a:lnTo>
                    <a:pt x="40" y="1208"/>
                  </a:lnTo>
                  <a:lnTo>
                    <a:pt x="82" y="1237"/>
                  </a:lnTo>
                  <a:lnTo>
                    <a:pt x="130" y="1259"/>
                  </a:lnTo>
                  <a:lnTo>
                    <a:pt x="183" y="1272"/>
                  </a:lnTo>
                  <a:lnTo>
                    <a:pt x="238" y="1278"/>
                  </a:lnTo>
                  <a:lnTo>
                    <a:pt x="294" y="1272"/>
                  </a:lnTo>
                  <a:lnTo>
                    <a:pt x="345" y="1258"/>
                  </a:lnTo>
                  <a:lnTo>
                    <a:pt x="395" y="1234"/>
                  </a:lnTo>
                  <a:lnTo>
                    <a:pt x="439" y="1203"/>
                  </a:lnTo>
                  <a:lnTo>
                    <a:pt x="475" y="1164"/>
                  </a:lnTo>
                  <a:lnTo>
                    <a:pt x="506" y="1120"/>
                  </a:lnTo>
                  <a:lnTo>
                    <a:pt x="530" y="1073"/>
                  </a:lnTo>
                  <a:lnTo>
                    <a:pt x="545" y="1020"/>
                  </a:lnTo>
                  <a:lnTo>
                    <a:pt x="548" y="963"/>
                  </a:lnTo>
                  <a:lnTo>
                    <a:pt x="543" y="907"/>
                  </a:lnTo>
                  <a:lnTo>
                    <a:pt x="528" y="854"/>
                  </a:lnTo>
                  <a:lnTo>
                    <a:pt x="504" y="806"/>
                  </a:lnTo>
                  <a:lnTo>
                    <a:pt x="473" y="762"/>
                  </a:lnTo>
                  <a:lnTo>
                    <a:pt x="437" y="724"/>
                  </a:lnTo>
                  <a:lnTo>
                    <a:pt x="393" y="693"/>
                  </a:lnTo>
                  <a:lnTo>
                    <a:pt x="344" y="671"/>
                  </a:lnTo>
                  <a:lnTo>
                    <a:pt x="291" y="656"/>
                  </a:lnTo>
                  <a:lnTo>
                    <a:pt x="234" y="651"/>
                  </a:lnTo>
                  <a:lnTo>
                    <a:pt x="179" y="656"/>
                  </a:lnTo>
                  <a:lnTo>
                    <a:pt x="128" y="671"/>
                  </a:lnTo>
                  <a:lnTo>
                    <a:pt x="81" y="693"/>
                  </a:lnTo>
                  <a:lnTo>
                    <a:pt x="39" y="722"/>
                  </a:lnTo>
                  <a:lnTo>
                    <a:pt x="0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381000" dist="266700" dir="189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3243413">
              <a:off x="4729837" y="4045610"/>
              <a:ext cx="566236" cy="956811"/>
            </a:xfrm>
            <a:custGeom>
              <a:avLst/>
              <a:gdLst>
                <a:gd name="T0" fmla="*/ 152 w 851"/>
                <a:gd name="T1" fmla="*/ 0 h 1438"/>
                <a:gd name="T2" fmla="*/ 700 w 851"/>
                <a:gd name="T3" fmla="*/ 0 h 1438"/>
                <a:gd name="T4" fmla="*/ 740 w 851"/>
                <a:gd name="T5" fmla="*/ 5 h 1438"/>
                <a:gd name="T6" fmla="*/ 777 w 851"/>
                <a:gd name="T7" fmla="*/ 20 h 1438"/>
                <a:gd name="T8" fmla="*/ 808 w 851"/>
                <a:gd name="T9" fmla="*/ 44 h 1438"/>
                <a:gd name="T10" fmla="*/ 831 w 851"/>
                <a:gd name="T11" fmla="*/ 75 h 1438"/>
                <a:gd name="T12" fmla="*/ 846 w 851"/>
                <a:gd name="T13" fmla="*/ 111 h 1438"/>
                <a:gd name="T14" fmla="*/ 851 w 851"/>
                <a:gd name="T15" fmla="*/ 152 h 1438"/>
                <a:gd name="T16" fmla="*/ 851 w 851"/>
                <a:gd name="T17" fmla="*/ 1287 h 1438"/>
                <a:gd name="T18" fmla="*/ 846 w 851"/>
                <a:gd name="T19" fmla="*/ 1327 h 1438"/>
                <a:gd name="T20" fmla="*/ 831 w 851"/>
                <a:gd name="T21" fmla="*/ 1363 h 1438"/>
                <a:gd name="T22" fmla="*/ 808 w 851"/>
                <a:gd name="T23" fmla="*/ 1394 h 1438"/>
                <a:gd name="T24" fmla="*/ 777 w 851"/>
                <a:gd name="T25" fmla="*/ 1418 h 1438"/>
                <a:gd name="T26" fmla="*/ 740 w 851"/>
                <a:gd name="T27" fmla="*/ 1433 h 1438"/>
                <a:gd name="T28" fmla="*/ 700 w 851"/>
                <a:gd name="T29" fmla="*/ 1438 h 1438"/>
                <a:gd name="T30" fmla="*/ 152 w 851"/>
                <a:gd name="T31" fmla="*/ 1438 h 1438"/>
                <a:gd name="T32" fmla="*/ 111 w 851"/>
                <a:gd name="T33" fmla="*/ 1433 h 1438"/>
                <a:gd name="T34" fmla="*/ 75 w 851"/>
                <a:gd name="T35" fmla="*/ 1418 h 1438"/>
                <a:gd name="T36" fmla="*/ 46 w 851"/>
                <a:gd name="T37" fmla="*/ 1394 h 1438"/>
                <a:gd name="T38" fmla="*/ 22 w 851"/>
                <a:gd name="T39" fmla="*/ 1363 h 1438"/>
                <a:gd name="T40" fmla="*/ 5 w 851"/>
                <a:gd name="T41" fmla="*/ 1327 h 1438"/>
                <a:gd name="T42" fmla="*/ 0 w 851"/>
                <a:gd name="T43" fmla="*/ 1287 h 1438"/>
                <a:gd name="T44" fmla="*/ 0 w 851"/>
                <a:gd name="T45" fmla="*/ 152 h 1438"/>
                <a:gd name="T46" fmla="*/ 5 w 851"/>
                <a:gd name="T47" fmla="*/ 111 h 1438"/>
                <a:gd name="T48" fmla="*/ 22 w 851"/>
                <a:gd name="T49" fmla="*/ 75 h 1438"/>
                <a:gd name="T50" fmla="*/ 46 w 851"/>
                <a:gd name="T51" fmla="*/ 44 h 1438"/>
                <a:gd name="T52" fmla="*/ 75 w 851"/>
                <a:gd name="T53" fmla="*/ 20 h 1438"/>
                <a:gd name="T54" fmla="*/ 111 w 851"/>
                <a:gd name="T55" fmla="*/ 5 h 1438"/>
                <a:gd name="T56" fmla="*/ 152 w 851"/>
                <a:gd name="T5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1" h="1438">
                  <a:moveTo>
                    <a:pt x="152" y="0"/>
                  </a:moveTo>
                  <a:lnTo>
                    <a:pt x="700" y="0"/>
                  </a:lnTo>
                  <a:lnTo>
                    <a:pt x="740" y="5"/>
                  </a:lnTo>
                  <a:lnTo>
                    <a:pt x="777" y="20"/>
                  </a:lnTo>
                  <a:lnTo>
                    <a:pt x="808" y="44"/>
                  </a:lnTo>
                  <a:lnTo>
                    <a:pt x="831" y="75"/>
                  </a:lnTo>
                  <a:lnTo>
                    <a:pt x="846" y="111"/>
                  </a:lnTo>
                  <a:lnTo>
                    <a:pt x="851" y="152"/>
                  </a:lnTo>
                  <a:lnTo>
                    <a:pt x="851" y="1287"/>
                  </a:lnTo>
                  <a:lnTo>
                    <a:pt x="846" y="1327"/>
                  </a:lnTo>
                  <a:lnTo>
                    <a:pt x="831" y="1363"/>
                  </a:lnTo>
                  <a:lnTo>
                    <a:pt x="808" y="1394"/>
                  </a:lnTo>
                  <a:lnTo>
                    <a:pt x="777" y="1418"/>
                  </a:lnTo>
                  <a:lnTo>
                    <a:pt x="740" y="1433"/>
                  </a:lnTo>
                  <a:lnTo>
                    <a:pt x="700" y="1438"/>
                  </a:lnTo>
                  <a:lnTo>
                    <a:pt x="152" y="1438"/>
                  </a:lnTo>
                  <a:lnTo>
                    <a:pt x="111" y="1433"/>
                  </a:lnTo>
                  <a:lnTo>
                    <a:pt x="75" y="1418"/>
                  </a:lnTo>
                  <a:lnTo>
                    <a:pt x="46" y="1394"/>
                  </a:lnTo>
                  <a:lnTo>
                    <a:pt x="22" y="1363"/>
                  </a:lnTo>
                  <a:lnTo>
                    <a:pt x="5" y="1327"/>
                  </a:lnTo>
                  <a:lnTo>
                    <a:pt x="0" y="1287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2" y="75"/>
                  </a:lnTo>
                  <a:lnTo>
                    <a:pt x="46" y="44"/>
                  </a:lnTo>
                  <a:lnTo>
                    <a:pt x="75" y="20"/>
                  </a:lnTo>
                  <a:lnTo>
                    <a:pt x="111" y="5"/>
                  </a:ln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3243413">
              <a:off x="3832723" y="4268706"/>
              <a:ext cx="646746" cy="1753932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2" h="2636">
                  <a:moveTo>
                    <a:pt x="124" y="0"/>
                  </a:moveTo>
                  <a:lnTo>
                    <a:pt x="151" y="0"/>
                  </a:lnTo>
                  <a:lnTo>
                    <a:pt x="820" y="0"/>
                  </a:lnTo>
                  <a:lnTo>
                    <a:pt x="848" y="0"/>
                  </a:lnTo>
                  <a:lnTo>
                    <a:pt x="873" y="0"/>
                  </a:lnTo>
                  <a:lnTo>
                    <a:pt x="897" y="2"/>
                  </a:lnTo>
                  <a:lnTo>
                    <a:pt x="919" y="6"/>
                  </a:lnTo>
                  <a:lnTo>
                    <a:pt x="937" y="11"/>
                  </a:lnTo>
                  <a:lnTo>
                    <a:pt x="952" y="20"/>
                  </a:lnTo>
                  <a:lnTo>
                    <a:pt x="963" y="35"/>
                  </a:lnTo>
                  <a:lnTo>
                    <a:pt x="970" y="53"/>
                  </a:lnTo>
                  <a:lnTo>
                    <a:pt x="972" y="77"/>
                  </a:lnTo>
                  <a:lnTo>
                    <a:pt x="972" y="2484"/>
                  </a:lnTo>
                  <a:lnTo>
                    <a:pt x="966" y="2525"/>
                  </a:lnTo>
                  <a:lnTo>
                    <a:pt x="952" y="2561"/>
                  </a:lnTo>
                  <a:lnTo>
                    <a:pt x="928" y="2592"/>
                  </a:lnTo>
                  <a:lnTo>
                    <a:pt x="897" y="2616"/>
                  </a:lnTo>
                  <a:lnTo>
                    <a:pt x="860" y="2632"/>
                  </a:lnTo>
                  <a:lnTo>
                    <a:pt x="820" y="2636"/>
                  </a:lnTo>
                  <a:lnTo>
                    <a:pt x="151" y="2636"/>
                  </a:lnTo>
                  <a:lnTo>
                    <a:pt x="111" y="2632"/>
                  </a:lnTo>
                  <a:lnTo>
                    <a:pt x="75" y="2616"/>
                  </a:lnTo>
                  <a:lnTo>
                    <a:pt x="45" y="2592"/>
                  </a:lnTo>
                  <a:lnTo>
                    <a:pt x="22" y="2561"/>
                  </a:lnTo>
                  <a:lnTo>
                    <a:pt x="5" y="2525"/>
                  </a:lnTo>
                  <a:lnTo>
                    <a:pt x="0" y="2484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6" y="11"/>
                  </a:lnTo>
                  <a:lnTo>
                    <a:pt x="54" y="6"/>
                  </a:lnTo>
                  <a:lnTo>
                    <a:pt x="75" y="2"/>
                  </a:lnTo>
                  <a:lnTo>
                    <a:pt x="98" y="0"/>
                  </a:lnTo>
                  <a:lnTo>
                    <a:pt x="124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3243413">
              <a:off x="5073728" y="4179969"/>
              <a:ext cx="600835" cy="164348"/>
            </a:xfrm>
            <a:custGeom>
              <a:avLst/>
              <a:gdLst>
                <a:gd name="T0" fmla="*/ 79 w 903"/>
                <a:gd name="T1" fmla="*/ 0 h 247"/>
                <a:gd name="T2" fmla="*/ 824 w 903"/>
                <a:gd name="T3" fmla="*/ 0 h 247"/>
                <a:gd name="T4" fmla="*/ 850 w 903"/>
                <a:gd name="T5" fmla="*/ 5 h 247"/>
                <a:gd name="T6" fmla="*/ 870 w 903"/>
                <a:gd name="T7" fmla="*/ 16 h 247"/>
                <a:gd name="T8" fmla="*/ 888 w 903"/>
                <a:gd name="T9" fmla="*/ 33 h 247"/>
                <a:gd name="T10" fmla="*/ 899 w 903"/>
                <a:gd name="T11" fmla="*/ 55 h 247"/>
                <a:gd name="T12" fmla="*/ 903 w 903"/>
                <a:gd name="T13" fmla="*/ 80 h 247"/>
                <a:gd name="T14" fmla="*/ 903 w 903"/>
                <a:gd name="T15" fmla="*/ 168 h 247"/>
                <a:gd name="T16" fmla="*/ 899 w 903"/>
                <a:gd name="T17" fmla="*/ 194 h 247"/>
                <a:gd name="T18" fmla="*/ 888 w 903"/>
                <a:gd name="T19" fmla="*/ 216 h 247"/>
                <a:gd name="T20" fmla="*/ 870 w 903"/>
                <a:gd name="T21" fmla="*/ 232 h 247"/>
                <a:gd name="T22" fmla="*/ 850 w 903"/>
                <a:gd name="T23" fmla="*/ 243 h 247"/>
                <a:gd name="T24" fmla="*/ 824 w 903"/>
                <a:gd name="T25" fmla="*/ 247 h 247"/>
                <a:gd name="T26" fmla="*/ 79 w 903"/>
                <a:gd name="T27" fmla="*/ 247 h 247"/>
                <a:gd name="T28" fmla="*/ 55 w 903"/>
                <a:gd name="T29" fmla="*/ 243 h 247"/>
                <a:gd name="T30" fmla="*/ 33 w 903"/>
                <a:gd name="T31" fmla="*/ 232 h 247"/>
                <a:gd name="T32" fmla="*/ 17 w 903"/>
                <a:gd name="T33" fmla="*/ 216 h 247"/>
                <a:gd name="T34" fmla="*/ 6 w 903"/>
                <a:gd name="T35" fmla="*/ 194 h 247"/>
                <a:gd name="T36" fmla="*/ 0 w 903"/>
                <a:gd name="T37" fmla="*/ 168 h 247"/>
                <a:gd name="T38" fmla="*/ 0 w 903"/>
                <a:gd name="T39" fmla="*/ 80 h 247"/>
                <a:gd name="T40" fmla="*/ 6 w 903"/>
                <a:gd name="T41" fmla="*/ 55 h 247"/>
                <a:gd name="T42" fmla="*/ 17 w 903"/>
                <a:gd name="T43" fmla="*/ 33 h 247"/>
                <a:gd name="T44" fmla="*/ 33 w 903"/>
                <a:gd name="T45" fmla="*/ 16 h 247"/>
                <a:gd name="T46" fmla="*/ 55 w 903"/>
                <a:gd name="T47" fmla="*/ 5 h 247"/>
                <a:gd name="T48" fmla="*/ 79 w 903"/>
                <a:gd name="T4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247">
                  <a:moveTo>
                    <a:pt x="79" y="0"/>
                  </a:moveTo>
                  <a:lnTo>
                    <a:pt x="824" y="0"/>
                  </a:lnTo>
                  <a:lnTo>
                    <a:pt x="850" y="5"/>
                  </a:lnTo>
                  <a:lnTo>
                    <a:pt x="870" y="16"/>
                  </a:lnTo>
                  <a:lnTo>
                    <a:pt x="888" y="33"/>
                  </a:lnTo>
                  <a:lnTo>
                    <a:pt x="899" y="55"/>
                  </a:lnTo>
                  <a:lnTo>
                    <a:pt x="903" y="80"/>
                  </a:lnTo>
                  <a:lnTo>
                    <a:pt x="903" y="168"/>
                  </a:lnTo>
                  <a:lnTo>
                    <a:pt x="899" y="194"/>
                  </a:lnTo>
                  <a:lnTo>
                    <a:pt x="888" y="216"/>
                  </a:lnTo>
                  <a:lnTo>
                    <a:pt x="870" y="232"/>
                  </a:lnTo>
                  <a:lnTo>
                    <a:pt x="850" y="243"/>
                  </a:lnTo>
                  <a:lnTo>
                    <a:pt x="824" y="247"/>
                  </a:lnTo>
                  <a:lnTo>
                    <a:pt x="79" y="247"/>
                  </a:lnTo>
                  <a:lnTo>
                    <a:pt x="55" y="243"/>
                  </a:lnTo>
                  <a:lnTo>
                    <a:pt x="33" y="232"/>
                  </a:lnTo>
                  <a:lnTo>
                    <a:pt x="17" y="216"/>
                  </a:lnTo>
                  <a:lnTo>
                    <a:pt x="6" y="194"/>
                  </a:lnTo>
                  <a:lnTo>
                    <a:pt x="0" y="168"/>
                  </a:lnTo>
                  <a:lnTo>
                    <a:pt x="0" y="80"/>
                  </a:lnTo>
                  <a:lnTo>
                    <a:pt x="6" y="55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 rot="3243413">
              <a:off x="3293986" y="5320650"/>
              <a:ext cx="651800" cy="425638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292 w 10016"/>
                <a:gd name="connsiteY0" fmla="*/ 0 h 10000"/>
                <a:gd name="connsiteX1" fmla="*/ 1569 w 10016"/>
                <a:gd name="connsiteY1" fmla="*/ 0 h 10000"/>
                <a:gd name="connsiteX2" fmla="*/ 8452 w 10016"/>
                <a:gd name="connsiteY2" fmla="*/ 0 h 10000"/>
                <a:gd name="connsiteX3" fmla="*/ 8740 w 10016"/>
                <a:gd name="connsiteY3" fmla="*/ 0 h 10000"/>
                <a:gd name="connsiteX4" fmla="*/ 8997 w 10016"/>
                <a:gd name="connsiteY4" fmla="*/ 0 h 10000"/>
                <a:gd name="connsiteX5" fmla="*/ 9244 w 10016"/>
                <a:gd name="connsiteY5" fmla="*/ 8 h 10000"/>
                <a:gd name="connsiteX6" fmla="*/ 9471 w 10016"/>
                <a:gd name="connsiteY6" fmla="*/ 23 h 10000"/>
                <a:gd name="connsiteX7" fmla="*/ 9656 w 10016"/>
                <a:gd name="connsiteY7" fmla="*/ 42 h 10000"/>
                <a:gd name="connsiteX8" fmla="*/ 9810 w 10016"/>
                <a:gd name="connsiteY8" fmla="*/ 76 h 10000"/>
                <a:gd name="connsiteX9" fmla="*/ 9923 w 10016"/>
                <a:gd name="connsiteY9" fmla="*/ 133 h 10000"/>
                <a:gd name="connsiteX10" fmla="*/ 9995 w 10016"/>
                <a:gd name="connsiteY10" fmla="*/ 201 h 10000"/>
                <a:gd name="connsiteX11" fmla="*/ 10016 w 10016"/>
                <a:gd name="connsiteY11" fmla="*/ 292 h 10000"/>
                <a:gd name="connsiteX12" fmla="*/ 10016 w 10016"/>
                <a:gd name="connsiteY12" fmla="*/ 9423 h 10000"/>
                <a:gd name="connsiteX13" fmla="*/ 9954 w 10016"/>
                <a:gd name="connsiteY13" fmla="*/ 9579 h 10000"/>
                <a:gd name="connsiteX14" fmla="*/ 9810 w 10016"/>
                <a:gd name="connsiteY14" fmla="*/ 9715 h 10000"/>
                <a:gd name="connsiteX15" fmla="*/ 9563 w 10016"/>
                <a:gd name="connsiteY15" fmla="*/ 9833 h 10000"/>
                <a:gd name="connsiteX16" fmla="*/ 9244 w 10016"/>
                <a:gd name="connsiteY16" fmla="*/ 9924 h 10000"/>
                <a:gd name="connsiteX17" fmla="*/ 8864 w 10016"/>
                <a:gd name="connsiteY17" fmla="*/ 9985 h 10000"/>
                <a:gd name="connsiteX18" fmla="*/ 8452 w 10016"/>
                <a:gd name="connsiteY18" fmla="*/ 10000 h 10000"/>
                <a:gd name="connsiteX19" fmla="*/ 1569 w 10016"/>
                <a:gd name="connsiteY19" fmla="*/ 10000 h 10000"/>
                <a:gd name="connsiteX20" fmla="*/ 1158 w 10016"/>
                <a:gd name="connsiteY20" fmla="*/ 9985 h 10000"/>
                <a:gd name="connsiteX21" fmla="*/ 788 w 10016"/>
                <a:gd name="connsiteY21" fmla="*/ 9924 h 10000"/>
                <a:gd name="connsiteX22" fmla="*/ 479 w 10016"/>
                <a:gd name="connsiteY22" fmla="*/ 9833 h 10000"/>
                <a:gd name="connsiteX23" fmla="*/ 242 w 10016"/>
                <a:gd name="connsiteY23" fmla="*/ 9715 h 10000"/>
                <a:gd name="connsiteX24" fmla="*/ 67 w 10016"/>
                <a:gd name="connsiteY24" fmla="*/ 9579 h 10000"/>
                <a:gd name="connsiteX25" fmla="*/ 16 w 10016"/>
                <a:gd name="connsiteY25" fmla="*/ 9423 h 10000"/>
                <a:gd name="connsiteX26" fmla="*/ 0 w 10016"/>
                <a:gd name="connsiteY26" fmla="*/ 7482 h 10000"/>
                <a:gd name="connsiteX27" fmla="*/ 16 w 10016"/>
                <a:gd name="connsiteY27" fmla="*/ 292 h 10000"/>
                <a:gd name="connsiteX28" fmla="*/ 47 w 10016"/>
                <a:gd name="connsiteY28" fmla="*/ 201 h 10000"/>
                <a:gd name="connsiteX29" fmla="*/ 109 w 10016"/>
                <a:gd name="connsiteY29" fmla="*/ 133 h 10000"/>
                <a:gd name="connsiteX30" fmla="*/ 242 w 10016"/>
                <a:gd name="connsiteY30" fmla="*/ 76 h 10000"/>
                <a:gd name="connsiteX31" fmla="*/ 386 w 10016"/>
                <a:gd name="connsiteY31" fmla="*/ 42 h 10000"/>
                <a:gd name="connsiteX32" fmla="*/ 572 w 10016"/>
                <a:gd name="connsiteY32" fmla="*/ 23 h 10000"/>
                <a:gd name="connsiteX33" fmla="*/ 788 w 10016"/>
                <a:gd name="connsiteY33" fmla="*/ 8 h 10000"/>
                <a:gd name="connsiteX34" fmla="*/ 1024 w 10016"/>
                <a:gd name="connsiteY34" fmla="*/ 0 h 10000"/>
                <a:gd name="connsiteX35" fmla="*/ 1292 w 10016"/>
                <a:gd name="connsiteY35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9923 w 10035"/>
                <a:gd name="connsiteY9" fmla="*/ 133 h 10000"/>
                <a:gd name="connsiteX10" fmla="*/ 9995 w 10035"/>
                <a:gd name="connsiteY10" fmla="*/ 201 h 10000"/>
                <a:gd name="connsiteX11" fmla="*/ 10016 w 10035"/>
                <a:gd name="connsiteY11" fmla="*/ 292 h 10000"/>
                <a:gd name="connsiteX12" fmla="*/ 10035 w 10035"/>
                <a:gd name="connsiteY12" fmla="*/ 7579 h 10000"/>
                <a:gd name="connsiteX13" fmla="*/ 10016 w 10035"/>
                <a:gd name="connsiteY13" fmla="*/ 9423 h 10000"/>
                <a:gd name="connsiteX14" fmla="*/ 9954 w 10035"/>
                <a:gd name="connsiteY14" fmla="*/ 9579 h 10000"/>
                <a:gd name="connsiteX15" fmla="*/ 9810 w 10035"/>
                <a:gd name="connsiteY15" fmla="*/ 9715 h 10000"/>
                <a:gd name="connsiteX16" fmla="*/ 9563 w 10035"/>
                <a:gd name="connsiteY16" fmla="*/ 9833 h 10000"/>
                <a:gd name="connsiteX17" fmla="*/ 9244 w 10035"/>
                <a:gd name="connsiteY17" fmla="*/ 9924 h 10000"/>
                <a:gd name="connsiteX18" fmla="*/ 8864 w 10035"/>
                <a:gd name="connsiteY18" fmla="*/ 9985 h 10000"/>
                <a:gd name="connsiteX19" fmla="*/ 8452 w 10035"/>
                <a:gd name="connsiteY19" fmla="*/ 10000 h 10000"/>
                <a:gd name="connsiteX20" fmla="*/ 1569 w 10035"/>
                <a:gd name="connsiteY20" fmla="*/ 10000 h 10000"/>
                <a:gd name="connsiteX21" fmla="*/ 1158 w 10035"/>
                <a:gd name="connsiteY21" fmla="*/ 9985 h 10000"/>
                <a:gd name="connsiteX22" fmla="*/ 788 w 10035"/>
                <a:gd name="connsiteY22" fmla="*/ 9924 h 10000"/>
                <a:gd name="connsiteX23" fmla="*/ 479 w 10035"/>
                <a:gd name="connsiteY23" fmla="*/ 9833 h 10000"/>
                <a:gd name="connsiteX24" fmla="*/ 242 w 10035"/>
                <a:gd name="connsiteY24" fmla="*/ 9715 h 10000"/>
                <a:gd name="connsiteX25" fmla="*/ 67 w 10035"/>
                <a:gd name="connsiteY25" fmla="*/ 9579 h 10000"/>
                <a:gd name="connsiteX26" fmla="*/ 16 w 10035"/>
                <a:gd name="connsiteY26" fmla="*/ 9423 h 10000"/>
                <a:gd name="connsiteX27" fmla="*/ 0 w 10035"/>
                <a:gd name="connsiteY27" fmla="*/ 7482 h 10000"/>
                <a:gd name="connsiteX28" fmla="*/ 16 w 10035"/>
                <a:gd name="connsiteY28" fmla="*/ 292 h 10000"/>
                <a:gd name="connsiteX29" fmla="*/ 47 w 10035"/>
                <a:gd name="connsiteY29" fmla="*/ 201 h 10000"/>
                <a:gd name="connsiteX30" fmla="*/ 109 w 10035"/>
                <a:gd name="connsiteY30" fmla="*/ 133 h 10000"/>
                <a:gd name="connsiteX31" fmla="*/ 242 w 10035"/>
                <a:gd name="connsiteY31" fmla="*/ 76 h 10000"/>
                <a:gd name="connsiteX32" fmla="*/ 386 w 10035"/>
                <a:gd name="connsiteY32" fmla="*/ 42 h 10000"/>
                <a:gd name="connsiteX33" fmla="*/ 572 w 10035"/>
                <a:gd name="connsiteY33" fmla="*/ 23 h 10000"/>
                <a:gd name="connsiteX34" fmla="*/ 788 w 10035"/>
                <a:gd name="connsiteY34" fmla="*/ 8 h 10000"/>
                <a:gd name="connsiteX35" fmla="*/ 1024 w 10035"/>
                <a:gd name="connsiteY35" fmla="*/ 0 h 10000"/>
                <a:gd name="connsiteX36" fmla="*/ 1292 w 10035"/>
                <a:gd name="connsiteY36" fmla="*/ 0 h 10000"/>
                <a:gd name="connsiteX0" fmla="*/ 1292 w 10035"/>
                <a:gd name="connsiteY0" fmla="*/ 295 h 10295"/>
                <a:gd name="connsiteX1" fmla="*/ 1569 w 10035"/>
                <a:gd name="connsiteY1" fmla="*/ 295 h 10295"/>
                <a:gd name="connsiteX2" fmla="*/ 8452 w 10035"/>
                <a:gd name="connsiteY2" fmla="*/ 295 h 10295"/>
                <a:gd name="connsiteX3" fmla="*/ 8740 w 10035"/>
                <a:gd name="connsiteY3" fmla="*/ 295 h 10295"/>
                <a:gd name="connsiteX4" fmla="*/ 8997 w 10035"/>
                <a:gd name="connsiteY4" fmla="*/ 295 h 10295"/>
                <a:gd name="connsiteX5" fmla="*/ 9244 w 10035"/>
                <a:gd name="connsiteY5" fmla="*/ 303 h 10295"/>
                <a:gd name="connsiteX6" fmla="*/ 9471 w 10035"/>
                <a:gd name="connsiteY6" fmla="*/ 318 h 10295"/>
                <a:gd name="connsiteX7" fmla="*/ 9656 w 10035"/>
                <a:gd name="connsiteY7" fmla="*/ 337 h 10295"/>
                <a:gd name="connsiteX8" fmla="*/ 9810 w 10035"/>
                <a:gd name="connsiteY8" fmla="*/ 371 h 10295"/>
                <a:gd name="connsiteX9" fmla="*/ 9923 w 10035"/>
                <a:gd name="connsiteY9" fmla="*/ 428 h 10295"/>
                <a:gd name="connsiteX10" fmla="*/ 10016 w 10035"/>
                <a:gd name="connsiteY10" fmla="*/ 587 h 10295"/>
                <a:gd name="connsiteX11" fmla="*/ 10035 w 10035"/>
                <a:gd name="connsiteY11" fmla="*/ 7874 h 10295"/>
                <a:gd name="connsiteX12" fmla="*/ 10016 w 10035"/>
                <a:gd name="connsiteY12" fmla="*/ 9718 h 10295"/>
                <a:gd name="connsiteX13" fmla="*/ 9954 w 10035"/>
                <a:gd name="connsiteY13" fmla="*/ 9874 h 10295"/>
                <a:gd name="connsiteX14" fmla="*/ 9810 w 10035"/>
                <a:gd name="connsiteY14" fmla="*/ 10010 h 10295"/>
                <a:gd name="connsiteX15" fmla="*/ 9563 w 10035"/>
                <a:gd name="connsiteY15" fmla="*/ 10128 h 10295"/>
                <a:gd name="connsiteX16" fmla="*/ 9244 w 10035"/>
                <a:gd name="connsiteY16" fmla="*/ 10219 h 10295"/>
                <a:gd name="connsiteX17" fmla="*/ 8864 w 10035"/>
                <a:gd name="connsiteY17" fmla="*/ 10280 h 10295"/>
                <a:gd name="connsiteX18" fmla="*/ 8452 w 10035"/>
                <a:gd name="connsiteY18" fmla="*/ 10295 h 10295"/>
                <a:gd name="connsiteX19" fmla="*/ 1569 w 10035"/>
                <a:gd name="connsiteY19" fmla="*/ 10295 h 10295"/>
                <a:gd name="connsiteX20" fmla="*/ 1158 w 10035"/>
                <a:gd name="connsiteY20" fmla="*/ 10280 h 10295"/>
                <a:gd name="connsiteX21" fmla="*/ 788 w 10035"/>
                <a:gd name="connsiteY21" fmla="*/ 10219 h 10295"/>
                <a:gd name="connsiteX22" fmla="*/ 479 w 10035"/>
                <a:gd name="connsiteY22" fmla="*/ 10128 h 10295"/>
                <a:gd name="connsiteX23" fmla="*/ 242 w 10035"/>
                <a:gd name="connsiteY23" fmla="*/ 10010 h 10295"/>
                <a:gd name="connsiteX24" fmla="*/ 67 w 10035"/>
                <a:gd name="connsiteY24" fmla="*/ 9874 h 10295"/>
                <a:gd name="connsiteX25" fmla="*/ 16 w 10035"/>
                <a:gd name="connsiteY25" fmla="*/ 9718 h 10295"/>
                <a:gd name="connsiteX26" fmla="*/ 0 w 10035"/>
                <a:gd name="connsiteY26" fmla="*/ 7777 h 10295"/>
                <a:gd name="connsiteX27" fmla="*/ 16 w 10035"/>
                <a:gd name="connsiteY27" fmla="*/ 587 h 10295"/>
                <a:gd name="connsiteX28" fmla="*/ 47 w 10035"/>
                <a:gd name="connsiteY28" fmla="*/ 496 h 10295"/>
                <a:gd name="connsiteX29" fmla="*/ 109 w 10035"/>
                <a:gd name="connsiteY29" fmla="*/ 428 h 10295"/>
                <a:gd name="connsiteX30" fmla="*/ 242 w 10035"/>
                <a:gd name="connsiteY30" fmla="*/ 371 h 10295"/>
                <a:gd name="connsiteX31" fmla="*/ 386 w 10035"/>
                <a:gd name="connsiteY31" fmla="*/ 337 h 10295"/>
                <a:gd name="connsiteX32" fmla="*/ 572 w 10035"/>
                <a:gd name="connsiteY32" fmla="*/ 318 h 10295"/>
                <a:gd name="connsiteX33" fmla="*/ 788 w 10035"/>
                <a:gd name="connsiteY33" fmla="*/ 303 h 10295"/>
                <a:gd name="connsiteX34" fmla="*/ 1024 w 10035"/>
                <a:gd name="connsiteY34" fmla="*/ 295 h 10295"/>
                <a:gd name="connsiteX35" fmla="*/ 1292 w 10035"/>
                <a:gd name="connsiteY35" fmla="*/ 295 h 10295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16 w 10035"/>
                <a:gd name="connsiteY9" fmla="*/ 292 h 10000"/>
                <a:gd name="connsiteX10" fmla="*/ 10035 w 10035"/>
                <a:gd name="connsiteY10" fmla="*/ 7579 h 10000"/>
                <a:gd name="connsiteX11" fmla="*/ 10016 w 10035"/>
                <a:gd name="connsiteY11" fmla="*/ 9423 h 10000"/>
                <a:gd name="connsiteX12" fmla="*/ 9954 w 10035"/>
                <a:gd name="connsiteY12" fmla="*/ 9579 h 10000"/>
                <a:gd name="connsiteX13" fmla="*/ 9810 w 10035"/>
                <a:gd name="connsiteY13" fmla="*/ 9715 h 10000"/>
                <a:gd name="connsiteX14" fmla="*/ 9563 w 10035"/>
                <a:gd name="connsiteY14" fmla="*/ 9833 h 10000"/>
                <a:gd name="connsiteX15" fmla="*/ 9244 w 10035"/>
                <a:gd name="connsiteY15" fmla="*/ 9924 h 10000"/>
                <a:gd name="connsiteX16" fmla="*/ 8864 w 10035"/>
                <a:gd name="connsiteY16" fmla="*/ 9985 h 10000"/>
                <a:gd name="connsiteX17" fmla="*/ 8452 w 10035"/>
                <a:gd name="connsiteY17" fmla="*/ 10000 h 10000"/>
                <a:gd name="connsiteX18" fmla="*/ 1569 w 10035"/>
                <a:gd name="connsiteY18" fmla="*/ 10000 h 10000"/>
                <a:gd name="connsiteX19" fmla="*/ 1158 w 10035"/>
                <a:gd name="connsiteY19" fmla="*/ 9985 h 10000"/>
                <a:gd name="connsiteX20" fmla="*/ 788 w 10035"/>
                <a:gd name="connsiteY20" fmla="*/ 9924 h 10000"/>
                <a:gd name="connsiteX21" fmla="*/ 479 w 10035"/>
                <a:gd name="connsiteY21" fmla="*/ 9833 h 10000"/>
                <a:gd name="connsiteX22" fmla="*/ 242 w 10035"/>
                <a:gd name="connsiteY22" fmla="*/ 9715 h 10000"/>
                <a:gd name="connsiteX23" fmla="*/ 67 w 10035"/>
                <a:gd name="connsiteY23" fmla="*/ 9579 h 10000"/>
                <a:gd name="connsiteX24" fmla="*/ 16 w 10035"/>
                <a:gd name="connsiteY24" fmla="*/ 9423 h 10000"/>
                <a:gd name="connsiteX25" fmla="*/ 0 w 10035"/>
                <a:gd name="connsiteY25" fmla="*/ 7482 h 10000"/>
                <a:gd name="connsiteX26" fmla="*/ 16 w 10035"/>
                <a:gd name="connsiteY26" fmla="*/ 292 h 10000"/>
                <a:gd name="connsiteX27" fmla="*/ 47 w 10035"/>
                <a:gd name="connsiteY27" fmla="*/ 201 h 10000"/>
                <a:gd name="connsiteX28" fmla="*/ 109 w 10035"/>
                <a:gd name="connsiteY28" fmla="*/ 133 h 10000"/>
                <a:gd name="connsiteX29" fmla="*/ 242 w 10035"/>
                <a:gd name="connsiteY29" fmla="*/ 76 h 10000"/>
                <a:gd name="connsiteX30" fmla="*/ 386 w 10035"/>
                <a:gd name="connsiteY30" fmla="*/ 42 h 10000"/>
                <a:gd name="connsiteX31" fmla="*/ 572 w 10035"/>
                <a:gd name="connsiteY31" fmla="*/ 23 h 10000"/>
                <a:gd name="connsiteX32" fmla="*/ 788 w 10035"/>
                <a:gd name="connsiteY32" fmla="*/ 8 h 10000"/>
                <a:gd name="connsiteX33" fmla="*/ 1024 w 10035"/>
                <a:gd name="connsiteY33" fmla="*/ 0 h 10000"/>
                <a:gd name="connsiteX34" fmla="*/ 1292 w 10035"/>
                <a:gd name="connsiteY34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35 w 10035"/>
                <a:gd name="connsiteY9" fmla="*/ 7579 h 10000"/>
                <a:gd name="connsiteX10" fmla="*/ 10016 w 10035"/>
                <a:gd name="connsiteY10" fmla="*/ 9423 h 10000"/>
                <a:gd name="connsiteX11" fmla="*/ 9954 w 10035"/>
                <a:gd name="connsiteY11" fmla="*/ 9579 h 10000"/>
                <a:gd name="connsiteX12" fmla="*/ 9810 w 10035"/>
                <a:gd name="connsiteY12" fmla="*/ 9715 h 10000"/>
                <a:gd name="connsiteX13" fmla="*/ 9563 w 10035"/>
                <a:gd name="connsiteY13" fmla="*/ 9833 h 10000"/>
                <a:gd name="connsiteX14" fmla="*/ 9244 w 10035"/>
                <a:gd name="connsiteY14" fmla="*/ 9924 h 10000"/>
                <a:gd name="connsiteX15" fmla="*/ 8864 w 10035"/>
                <a:gd name="connsiteY15" fmla="*/ 9985 h 10000"/>
                <a:gd name="connsiteX16" fmla="*/ 8452 w 10035"/>
                <a:gd name="connsiteY16" fmla="*/ 10000 h 10000"/>
                <a:gd name="connsiteX17" fmla="*/ 1569 w 10035"/>
                <a:gd name="connsiteY17" fmla="*/ 10000 h 10000"/>
                <a:gd name="connsiteX18" fmla="*/ 1158 w 10035"/>
                <a:gd name="connsiteY18" fmla="*/ 9985 h 10000"/>
                <a:gd name="connsiteX19" fmla="*/ 788 w 10035"/>
                <a:gd name="connsiteY19" fmla="*/ 9924 h 10000"/>
                <a:gd name="connsiteX20" fmla="*/ 479 w 10035"/>
                <a:gd name="connsiteY20" fmla="*/ 9833 h 10000"/>
                <a:gd name="connsiteX21" fmla="*/ 242 w 10035"/>
                <a:gd name="connsiteY21" fmla="*/ 9715 h 10000"/>
                <a:gd name="connsiteX22" fmla="*/ 67 w 10035"/>
                <a:gd name="connsiteY22" fmla="*/ 9579 h 10000"/>
                <a:gd name="connsiteX23" fmla="*/ 16 w 10035"/>
                <a:gd name="connsiteY23" fmla="*/ 9423 h 10000"/>
                <a:gd name="connsiteX24" fmla="*/ 0 w 10035"/>
                <a:gd name="connsiteY24" fmla="*/ 7482 h 10000"/>
                <a:gd name="connsiteX25" fmla="*/ 16 w 10035"/>
                <a:gd name="connsiteY25" fmla="*/ 292 h 10000"/>
                <a:gd name="connsiteX26" fmla="*/ 47 w 10035"/>
                <a:gd name="connsiteY26" fmla="*/ 201 h 10000"/>
                <a:gd name="connsiteX27" fmla="*/ 109 w 10035"/>
                <a:gd name="connsiteY27" fmla="*/ 133 h 10000"/>
                <a:gd name="connsiteX28" fmla="*/ 242 w 10035"/>
                <a:gd name="connsiteY28" fmla="*/ 76 h 10000"/>
                <a:gd name="connsiteX29" fmla="*/ 386 w 10035"/>
                <a:gd name="connsiteY29" fmla="*/ 42 h 10000"/>
                <a:gd name="connsiteX30" fmla="*/ 572 w 10035"/>
                <a:gd name="connsiteY30" fmla="*/ 23 h 10000"/>
                <a:gd name="connsiteX31" fmla="*/ 788 w 10035"/>
                <a:gd name="connsiteY31" fmla="*/ 8 h 10000"/>
                <a:gd name="connsiteX32" fmla="*/ 1024 w 10035"/>
                <a:gd name="connsiteY32" fmla="*/ 0 h 10000"/>
                <a:gd name="connsiteX33" fmla="*/ 1292 w 10035"/>
                <a:gd name="connsiteY33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10035 w 10035"/>
                <a:gd name="connsiteY8" fmla="*/ 7579 h 10000"/>
                <a:gd name="connsiteX9" fmla="*/ 10016 w 10035"/>
                <a:gd name="connsiteY9" fmla="*/ 9423 h 10000"/>
                <a:gd name="connsiteX10" fmla="*/ 9954 w 10035"/>
                <a:gd name="connsiteY10" fmla="*/ 9579 h 10000"/>
                <a:gd name="connsiteX11" fmla="*/ 9810 w 10035"/>
                <a:gd name="connsiteY11" fmla="*/ 9715 h 10000"/>
                <a:gd name="connsiteX12" fmla="*/ 9563 w 10035"/>
                <a:gd name="connsiteY12" fmla="*/ 9833 h 10000"/>
                <a:gd name="connsiteX13" fmla="*/ 9244 w 10035"/>
                <a:gd name="connsiteY13" fmla="*/ 9924 h 10000"/>
                <a:gd name="connsiteX14" fmla="*/ 8864 w 10035"/>
                <a:gd name="connsiteY14" fmla="*/ 9985 h 10000"/>
                <a:gd name="connsiteX15" fmla="*/ 8452 w 10035"/>
                <a:gd name="connsiteY15" fmla="*/ 10000 h 10000"/>
                <a:gd name="connsiteX16" fmla="*/ 1569 w 10035"/>
                <a:gd name="connsiteY16" fmla="*/ 10000 h 10000"/>
                <a:gd name="connsiteX17" fmla="*/ 1158 w 10035"/>
                <a:gd name="connsiteY17" fmla="*/ 9985 h 10000"/>
                <a:gd name="connsiteX18" fmla="*/ 788 w 10035"/>
                <a:gd name="connsiteY18" fmla="*/ 9924 h 10000"/>
                <a:gd name="connsiteX19" fmla="*/ 479 w 10035"/>
                <a:gd name="connsiteY19" fmla="*/ 9833 h 10000"/>
                <a:gd name="connsiteX20" fmla="*/ 242 w 10035"/>
                <a:gd name="connsiteY20" fmla="*/ 9715 h 10000"/>
                <a:gd name="connsiteX21" fmla="*/ 67 w 10035"/>
                <a:gd name="connsiteY21" fmla="*/ 9579 h 10000"/>
                <a:gd name="connsiteX22" fmla="*/ 16 w 10035"/>
                <a:gd name="connsiteY22" fmla="*/ 9423 h 10000"/>
                <a:gd name="connsiteX23" fmla="*/ 0 w 10035"/>
                <a:gd name="connsiteY23" fmla="*/ 7482 h 10000"/>
                <a:gd name="connsiteX24" fmla="*/ 16 w 10035"/>
                <a:gd name="connsiteY24" fmla="*/ 292 h 10000"/>
                <a:gd name="connsiteX25" fmla="*/ 47 w 10035"/>
                <a:gd name="connsiteY25" fmla="*/ 201 h 10000"/>
                <a:gd name="connsiteX26" fmla="*/ 109 w 10035"/>
                <a:gd name="connsiteY26" fmla="*/ 133 h 10000"/>
                <a:gd name="connsiteX27" fmla="*/ 242 w 10035"/>
                <a:gd name="connsiteY27" fmla="*/ 76 h 10000"/>
                <a:gd name="connsiteX28" fmla="*/ 386 w 10035"/>
                <a:gd name="connsiteY28" fmla="*/ 42 h 10000"/>
                <a:gd name="connsiteX29" fmla="*/ 572 w 10035"/>
                <a:gd name="connsiteY29" fmla="*/ 23 h 10000"/>
                <a:gd name="connsiteX30" fmla="*/ 788 w 10035"/>
                <a:gd name="connsiteY30" fmla="*/ 8 h 10000"/>
                <a:gd name="connsiteX31" fmla="*/ 1024 w 10035"/>
                <a:gd name="connsiteY31" fmla="*/ 0 h 10000"/>
                <a:gd name="connsiteX32" fmla="*/ 1292 w 10035"/>
                <a:gd name="connsiteY32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10035 w 10035"/>
                <a:gd name="connsiteY7" fmla="*/ 7579 h 10000"/>
                <a:gd name="connsiteX8" fmla="*/ 10016 w 10035"/>
                <a:gd name="connsiteY8" fmla="*/ 9423 h 10000"/>
                <a:gd name="connsiteX9" fmla="*/ 9954 w 10035"/>
                <a:gd name="connsiteY9" fmla="*/ 9579 h 10000"/>
                <a:gd name="connsiteX10" fmla="*/ 9810 w 10035"/>
                <a:gd name="connsiteY10" fmla="*/ 9715 h 10000"/>
                <a:gd name="connsiteX11" fmla="*/ 9563 w 10035"/>
                <a:gd name="connsiteY11" fmla="*/ 9833 h 10000"/>
                <a:gd name="connsiteX12" fmla="*/ 9244 w 10035"/>
                <a:gd name="connsiteY12" fmla="*/ 9924 h 10000"/>
                <a:gd name="connsiteX13" fmla="*/ 8864 w 10035"/>
                <a:gd name="connsiteY13" fmla="*/ 9985 h 10000"/>
                <a:gd name="connsiteX14" fmla="*/ 8452 w 10035"/>
                <a:gd name="connsiteY14" fmla="*/ 10000 h 10000"/>
                <a:gd name="connsiteX15" fmla="*/ 1569 w 10035"/>
                <a:gd name="connsiteY15" fmla="*/ 10000 h 10000"/>
                <a:gd name="connsiteX16" fmla="*/ 1158 w 10035"/>
                <a:gd name="connsiteY16" fmla="*/ 9985 h 10000"/>
                <a:gd name="connsiteX17" fmla="*/ 788 w 10035"/>
                <a:gd name="connsiteY17" fmla="*/ 9924 h 10000"/>
                <a:gd name="connsiteX18" fmla="*/ 479 w 10035"/>
                <a:gd name="connsiteY18" fmla="*/ 9833 h 10000"/>
                <a:gd name="connsiteX19" fmla="*/ 242 w 10035"/>
                <a:gd name="connsiteY19" fmla="*/ 9715 h 10000"/>
                <a:gd name="connsiteX20" fmla="*/ 67 w 10035"/>
                <a:gd name="connsiteY20" fmla="*/ 9579 h 10000"/>
                <a:gd name="connsiteX21" fmla="*/ 16 w 10035"/>
                <a:gd name="connsiteY21" fmla="*/ 9423 h 10000"/>
                <a:gd name="connsiteX22" fmla="*/ 0 w 10035"/>
                <a:gd name="connsiteY22" fmla="*/ 7482 h 10000"/>
                <a:gd name="connsiteX23" fmla="*/ 16 w 10035"/>
                <a:gd name="connsiteY23" fmla="*/ 292 h 10000"/>
                <a:gd name="connsiteX24" fmla="*/ 47 w 10035"/>
                <a:gd name="connsiteY24" fmla="*/ 201 h 10000"/>
                <a:gd name="connsiteX25" fmla="*/ 109 w 10035"/>
                <a:gd name="connsiteY25" fmla="*/ 133 h 10000"/>
                <a:gd name="connsiteX26" fmla="*/ 242 w 10035"/>
                <a:gd name="connsiteY26" fmla="*/ 76 h 10000"/>
                <a:gd name="connsiteX27" fmla="*/ 386 w 10035"/>
                <a:gd name="connsiteY27" fmla="*/ 42 h 10000"/>
                <a:gd name="connsiteX28" fmla="*/ 572 w 10035"/>
                <a:gd name="connsiteY28" fmla="*/ 23 h 10000"/>
                <a:gd name="connsiteX29" fmla="*/ 788 w 10035"/>
                <a:gd name="connsiteY29" fmla="*/ 8 h 10000"/>
                <a:gd name="connsiteX30" fmla="*/ 1024 w 10035"/>
                <a:gd name="connsiteY30" fmla="*/ 0 h 10000"/>
                <a:gd name="connsiteX31" fmla="*/ 1292 w 10035"/>
                <a:gd name="connsiteY31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10035 w 10035"/>
                <a:gd name="connsiteY6" fmla="*/ 7579 h 10000"/>
                <a:gd name="connsiteX7" fmla="*/ 10016 w 10035"/>
                <a:gd name="connsiteY7" fmla="*/ 9423 h 10000"/>
                <a:gd name="connsiteX8" fmla="*/ 9954 w 10035"/>
                <a:gd name="connsiteY8" fmla="*/ 9579 h 10000"/>
                <a:gd name="connsiteX9" fmla="*/ 9810 w 10035"/>
                <a:gd name="connsiteY9" fmla="*/ 9715 h 10000"/>
                <a:gd name="connsiteX10" fmla="*/ 9563 w 10035"/>
                <a:gd name="connsiteY10" fmla="*/ 9833 h 10000"/>
                <a:gd name="connsiteX11" fmla="*/ 9244 w 10035"/>
                <a:gd name="connsiteY11" fmla="*/ 9924 h 10000"/>
                <a:gd name="connsiteX12" fmla="*/ 8864 w 10035"/>
                <a:gd name="connsiteY12" fmla="*/ 9985 h 10000"/>
                <a:gd name="connsiteX13" fmla="*/ 8452 w 10035"/>
                <a:gd name="connsiteY13" fmla="*/ 10000 h 10000"/>
                <a:gd name="connsiteX14" fmla="*/ 1569 w 10035"/>
                <a:gd name="connsiteY14" fmla="*/ 10000 h 10000"/>
                <a:gd name="connsiteX15" fmla="*/ 1158 w 10035"/>
                <a:gd name="connsiteY15" fmla="*/ 9985 h 10000"/>
                <a:gd name="connsiteX16" fmla="*/ 788 w 10035"/>
                <a:gd name="connsiteY16" fmla="*/ 9924 h 10000"/>
                <a:gd name="connsiteX17" fmla="*/ 479 w 10035"/>
                <a:gd name="connsiteY17" fmla="*/ 9833 h 10000"/>
                <a:gd name="connsiteX18" fmla="*/ 242 w 10035"/>
                <a:gd name="connsiteY18" fmla="*/ 9715 h 10000"/>
                <a:gd name="connsiteX19" fmla="*/ 67 w 10035"/>
                <a:gd name="connsiteY19" fmla="*/ 9579 h 10000"/>
                <a:gd name="connsiteX20" fmla="*/ 16 w 10035"/>
                <a:gd name="connsiteY20" fmla="*/ 9423 h 10000"/>
                <a:gd name="connsiteX21" fmla="*/ 0 w 10035"/>
                <a:gd name="connsiteY21" fmla="*/ 7482 h 10000"/>
                <a:gd name="connsiteX22" fmla="*/ 16 w 10035"/>
                <a:gd name="connsiteY22" fmla="*/ 292 h 10000"/>
                <a:gd name="connsiteX23" fmla="*/ 47 w 10035"/>
                <a:gd name="connsiteY23" fmla="*/ 201 h 10000"/>
                <a:gd name="connsiteX24" fmla="*/ 109 w 10035"/>
                <a:gd name="connsiteY24" fmla="*/ 133 h 10000"/>
                <a:gd name="connsiteX25" fmla="*/ 242 w 10035"/>
                <a:gd name="connsiteY25" fmla="*/ 76 h 10000"/>
                <a:gd name="connsiteX26" fmla="*/ 386 w 10035"/>
                <a:gd name="connsiteY26" fmla="*/ 42 h 10000"/>
                <a:gd name="connsiteX27" fmla="*/ 572 w 10035"/>
                <a:gd name="connsiteY27" fmla="*/ 23 h 10000"/>
                <a:gd name="connsiteX28" fmla="*/ 788 w 10035"/>
                <a:gd name="connsiteY28" fmla="*/ 8 h 10000"/>
                <a:gd name="connsiteX29" fmla="*/ 1024 w 10035"/>
                <a:gd name="connsiteY29" fmla="*/ 0 h 10000"/>
                <a:gd name="connsiteX30" fmla="*/ 1292 w 10035"/>
                <a:gd name="connsiteY30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10035 w 10035"/>
                <a:gd name="connsiteY5" fmla="*/ 7579 h 10000"/>
                <a:gd name="connsiteX6" fmla="*/ 10016 w 10035"/>
                <a:gd name="connsiteY6" fmla="*/ 9423 h 10000"/>
                <a:gd name="connsiteX7" fmla="*/ 9954 w 10035"/>
                <a:gd name="connsiteY7" fmla="*/ 9579 h 10000"/>
                <a:gd name="connsiteX8" fmla="*/ 9810 w 10035"/>
                <a:gd name="connsiteY8" fmla="*/ 9715 h 10000"/>
                <a:gd name="connsiteX9" fmla="*/ 9563 w 10035"/>
                <a:gd name="connsiteY9" fmla="*/ 9833 h 10000"/>
                <a:gd name="connsiteX10" fmla="*/ 9244 w 10035"/>
                <a:gd name="connsiteY10" fmla="*/ 9924 h 10000"/>
                <a:gd name="connsiteX11" fmla="*/ 8864 w 10035"/>
                <a:gd name="connsiteY11" fmla="*/ 9985 h 10000"/>
                <a:gd name="connsiteX12" fmla="*/ 8452 w 10035"/>
                <a:gd name="connsiteY12" fmla="*/ 10000 h 10000"/>
                <a:gd name="connsiteX13" fmla="*/ 1569 w 10035"/>
                <a:gd name="connsiteY13" fmla="*/ 10000 h 10000"/>
                <a:gd name="connsiteX14" fmla="*/ 1158 w 10035"/>
                <a:gd name="connsiteY14" fmla="*/ 9985 h 10000"/>
                <a:gd name="connsiteX15" fmla="*/ 788 w 10035"/>
                <a:gd name="connsiteY15" fmla="*/ 9924 h 10000"/>
                <a:gd name="connsiteX16" fmla="*/ 479 w 10035"/>
                <a:gd name="connsiteY16" fmla="*/ 9833 h 10000"/>
                <a:gd name="connsiteX17" fmla="*/ 242 w 10035"/>
                <a:gd name="connsiteY17" fmla="*/ 9715 h 10000"/>
                <a:gd name="connsiteX18" fmla="*/ 67 w 10035"/>
                <a:gd name="connsiteY18" fmla="*/ 9579 h 10000"/>
                <a:gd name="connsiteX19" fmla="*/ 16 w 10035"/>
                <a:gd name="connsiteY19" fmla="*/ 9423 h 10000"/>
                <a:gd name="connsiteX20" fmla="*/ 0 w 10035"/>
                <a:gd name="connsiteY20" fmla="*/ 7482 h 10000"/>
                <a:gd name="connsiteX21" fmla="*/ 16 w 10035"/>
                <a:gd name="connsiteY21" fmla="*/ 292 h 10000"/>
                <a:gd name="connsiteX22" fmla="*/ 47 w 10035"/>
                <a:gd name="connsiteY22" fmla="*/ 201 h 10000"/>
                <a:gd name="connsiteX23" fmla="*/ 109 w 10035"/>
                <a:gd name="connsiteY23" fmla="*/ 133 h 10000"/>
                <a:gd name="connsiteX24" fmla="*/ 242 w 10035"/>
                <a:gd name="connsiteY24" fmla="*/ 76 h 10000"/>
                <a:gd name="connsiteX25" fmla="*/ 386 w 10035"/>
                <a:gd name="connsiteY25" fmla="*/ 42 h 10000"/>
                <a:gd name="connsiteX26" fmla="*/ 572 w 10035"/>
                <a:gd name="connsiteY26" fmla="*/ 23 h 10000"/>
                <a:gd name="connsiteX27" fmla="*/ 788 w 10035"/>
                <a:gd name="connsiteY27" fmla="*/ 8 h 10000"/>
                <a:gd name="connsiteX28" fmla="*/ 1024 w 10035"/>
                <a:gd name="connsiteY28" fmla="*/ 0 h 10000"/>
                <a:gd name="connsiteX29" fmla="*/ 1292 w 10035"/>
                <a:gd name="connsiteY29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10035 w 10035"/>
                <a:gd name="connsiteY4" fmla="*/ 7579 h 10000"/>
                <a:gd name="connsiteX5" fmla="*/ 10016 w 10035"/>
                <a:gd name="connsiteY5" fmla="*/ 9423 h 10000"/>
                <a:gd name="connsiteX6" fmla="*/ 9954 w 10035"/>
                <a:gd name="connsiteY6" fmla="*/ 9579 h 10000"/>
                <a:gd name="connsiteX7" fmla="*/ 9810 w 10035"/>
                <a:gd name="connsiteY7" fmla="*/ 9715 h 10000"/>
                <a:gd name="connsiteX8" fmla="*/ 9563 w 10035"/>
                <a:gd name="connsiteY8" fmla="*/ 9833 h 10000"/>
                <a:gd name="connsiteX9" fmla="*/ 9244 w 10035"/>
                <a:gd name="connsiteY9" fmla="*/ 9924 h 10000"/>
                <a:gd name="connsiteX10" fmla="*/ 8864 w 10035"/>
                <a:gd name="connsiteY10" fmla="*/ 9985 h 10000"/>
                <a:gd name="connsiteX11" fmla="*/ 8452 w 10035"/>
                <a:gd name="connsiteY11" fmla="*/ 10000 h 10000"/>
                <a:gd name="connsiteX12" fmla="*/ 1569 w 10035"/>
                <a:gd name="connsiteY12" fmla="*/ 10000 h 10000"/>
                <a:gd name="connsiteX13" fmla="*/ 1158 w 10035"/>
                <a:gd name="connsiteY13" fmla="*/ 9985 h 10000"/>
                <a:gd name="connsiteX14" fmla="*/ 788 w 10035"/>
                <a:gd name="connsiteY14" fmla="*/ 9924 h 10000"/>
                <a:gd name="connsiteX15" fmla="*/ 479 w 10035"/>
                <a:gd name="connsiteY15" fmla="*/ 9833 h 10000"/>
                <a:gd name="connsiteX16" fmla="*/ 242 w 10035"/>
                <a:gd name="connsiteY16" fmla="*/ 9715 h 10000"/>
                <a:gd name="connsiteX17" fmla="*/ 67 w 10035"/>
                <a:gd name="connsiteY17" fmla="*/ 9579 h 10000"/>
                <a:gd name="connsiteX18" fmla="*/ 16 w 10035"/>
                <a:gd name="connsiteY18" fmla="*/ 9423 h 10000"/>
                <a:gd name="connsiteX19" fmla="*/ 0 w 10035"/>
                <a:gd name="connsiteY19" fmla="*/ 7482 h 10000"/>
                <a:gd name="connsiteX20" fmla="*/ 16 w 10035"/>
                <a:gd name="connsiteY20" fmla="*/ 292 h 10000"/>
                <a:gd name="connsiteX21" fmla="*/ 47 w 10035"/>
                <a:gd name="connsiteY21" fmla="*/ 201 h 10000"/>
                <a:gd name="connsiteX22" fmla="*/ 109 w 10035"/>
                <a:gd name="connsiteY22" fmla="*/ 133 h 10000"/>
                <a:gd name="connsiteX23" fmla="*/ 242 w 10035"/>
                <a:gd name="connsiteY23" fmla="*/ 76 h 10000"/>
                <a:gd name="connsiteX24" fmla="*/ 386 w 10035"/>
                <a:gd name="connsiteY24" fmla="*/ 42 h 10000"/>
                <a:gd name="connsiteX25" fmla="*/ 572 w 10035"/>
                <a:gd name="connsiteY25" fmla="*/ 23 h 10000"/>
                <a:gd name="connsiteX26" fmla="*/ 788 w 10035"/>
                <a:gd name="connsiteY26" fmla="*/ 8 h 10000"/>
                <a:gd name="connsiteX27" fmla="*/ 1024 w 10035"/>
                <a:gd name="connsiteY27" fmla="*/ 0 h 10000"/>
                <a:gd name="connsiteX28" fmla="*/ 1292 w 10035"/>
                <a:gd name="connsiteY28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10035 w 10035"/>
                <a:gd name="connsiteY3" fmla="*/ 7579 h 10000"/>
                <a:gd name="connsiteX4" fmla="*/ 10016 w 10035"/>
                <a:gd name="connsiteY4" fmla="*/ 9423 h 10000"/>
                <a:gd name="connsiteX5" fmla="*/ 9954 w 10035"/>
                <a:gd name="connsiteY5" fmla="*/ 9579 h 10000"/>
                <a:gd name="connsiteX6" fmla="*/ 9810 w 10035"/>
                <a:gd name="connsiteY6" fmla="*/ 9715 h 10000"/>
                <a:gd name="connsiteX7" fmla="*/ 9563 w 10035"/>
                <a:gd name="connsiteY7" fmla="*/ 9833 h 10000"/>
                <a:gd name="connsiteX8" fmla="*/ 9244 w 10035"/>
                <a:gd name="connsiteY8" fmla="*/ 9924 h 10000"/>
                <a:gd name="connsiteX9" fmla="*/ 8864 w 10035"/>
                <a:gd name="connsiteY9" fmla="*/ 9985 h 10000"/>
                <a:gd name="connsiteX10" fmla="*/ 8452 w 10035"/>
                <a:gd name="connsiteY10" fmla="*/ 10000 h 10000"/>
                <a:gd name="connsiteX11" fmla="*/ 1569 w 10035"/>
                <a:gd name="connsiteY11" fmla="*/ 10000 h 10000"/>
                <a:gd name="connsiteX12" fmla="*/ 1158 w 10035"/>
                <a:gd name="connsiteY12" fmla="*/ 9985 h 10000"/>
                <a:gd name="connsiteX13" fmla="*/ 788 w 10035"/>
                <a:gd name="connsiteY13" fmla="*/ 9924 h 10000"/>
                <a:gd name="connsiteX14" fmla="*/ 479 w 10035"/>
                <a:gd name="connsiteY14" fmla="*/ 9833 h 10000"/>
                <a:gd name="connsiteX15" fmla="*/ 242 w 10035"/>
                <a:gd name="connsiteY15" fmla="*/ 9715 h 10000"/>
                <a:gd name="connsiteX16" fmla="*/ 67 w 10035"/>
                <a:gd name="connsiteY16" fmla="*/ 9579 h 10000"/>
                <a:gd name="connsiteX17" fmla="*/ 16 w 10035"/>
                <a:gd name="connsiteY17" fmla="*/ 9423 h 10000"/>
                <a:gd name="connsiteX18" fmla="*/ 0 w 10035"/>
                <a:gd name="connsiteY18" fmla="*/ 7482 h 10000"/>
                <a:gd name="connsiteX19" fmla="*/ 16 w 10035"/>
                <a:gd name="connsiteY19" fmla="*/ 292 h 10000"/>
                <a:gd name="connsiteX20" fmla="*/ 47 w 10035"/>
                <a:gd name="connsiteY20" fmla="*/ 201 h 10000"/>
                <a:gd name="connsiteX21" fmla="*/ 109 w 10035"/>
                <a:gd name="connsiteY21" fmla="*/ 133 h 10000"/>
                <a:gd name="connsiteX22" fmla="*/ 242 w 10035"/>
                <a:gd name="connsiteY22" fmla="*/ 76 h 10000"/>
                <a:gd name="connsiteX23" fmla="*/ 386 w 10035"/>
                <a:gd name="connsiteY23" fmla="*/ 42 h 10000"/>
                <a:gd name="connsiteX24" fmla="*/ 572 w 10035"/>
                <a:gd name="connsiteY24" fmla="*/ 23 h 10000"/>
                <a:gd name="connsiteX25" fmla="*/ 788 w 10035"/>
                <a:gd name="connsiteY25" fmla="*/ 8 h 10000"/>
                <a:gd name="connsiteX26" fmla="*/ 1024 w 10035"/>
                <a:gd name="connsiteY26" fmla="*/ 0 h 10000"/>
                <a:gd name="connsiteX27" fmla="*/ 1292 w 10035"/>
                <a:gd name="connsiteY27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26" fmla="*/ 1292 w 10035"/>
                <a:gd name="connsiteY26" fmla="*/ 0 h 10000"/>
                <a:gd name="connsiteX0" fmla="*/ 1024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0" fmla="*/ 1024 w 10035"/>
                <a:gd name="connsiteY0" fmla="*/ 0 h 10000"/>
                <a:gd name="connsiteX1" fmla="*/ 10035 w 10035"/>
                <a:gd name="connsiteY1" fmla="*/ 7579 h 10000"/>
                <a:gd name="connsiteX2" fmla="*/ 10016 w 10035"/>
                <a:gd name="connsiteY2" fmla="*/ 9423 h 10000"/>
                <a:gd name="connsiteX3" fmla="*/ 9954 w 10035"/>
                <a:gd name="connsiteY3" fmla="*/ 9579 h 10000"/>
                <a:gd name="connsiteX4" fmla="*/ 9810 w 10035"/>
                <a:gd name="connsiteY4" fmla="*/ 9715 h 10000"/>
                <a:gd name="connsiteX5" fmla="*/ 9563 w 10035"/>
                <a:gd name="connsiteY5" fmla="*/ 9833 h 10000"/>
                <a:gd name="connsiteX6" fmla="*/ 9244 w 10035"/>
                <a:gd name="connsiteY6" fmla="*/ 9924 h 10000"/>
                <a:gd name="connsiteX7" fmla="*/ 8864 w 10035"/>
                <a:gd name="connsiteY7" fmla="*/ 9985 h 10000"/>
                <a:gd name="connsiteX8" fmla="*/ 8452 w 10035"/>
                <a:gd name="connsiteY8" fmla="*/ 10000 h 10000"/>
                <a:gd name="connsiteX9" fmla="*/ 1569 w 10035"/>
                <a:gd name="connsiteY9" fmla="*/ 10000 h 10000"/>
                <a:gd name="connsiteX10" fmla="*/ 1158 w 10035"/>
                <a:gd name="connsiteY10" fmla="*/ 9985 h 10000"/>
                <a:gd name="connsiteX11" fmla="*/ 788 w 10035"/>
                <a:gd name="connsiteY11" fmla="*/ 9924 h 10000"/>
                <a:gd name="connsiteX12" fmla="*/ 479 w 10035"/>
                <a:gd name="connsiteY12" fmla="*/ 9833 h 10000"/>
                <a:gd name="connsiteX13" fmla="*/ 242 w 10035"/>
                <a:gd name="connsiteY13" fmla="*/ 9715 h 10000"/>
                <a:gd name="connsiteX14" fmla="*/ 67 w 10035"/>
                <a:gd name="connsiteY14" fmla="*/ 9579 h 10000"/>
                <a:gd name="connsiteX15" fmla="*/ 16 w 10035"/>
                <a:gd name="connsiteY15" fmla="*/ 9423 h 10000"/>
                <a:gd name="connsiteX16" fmla="*/ 0 w 10035"/>
                <a:gd name="connsiteY16" fmla="*/ 7482 h 10000"/>
                <a:gd name="connsiteX17" fmla="*/ 16 w 10035"/>
                <a:gd name="connsiteY17" fmla="*/ 292 h 10000"/>
                <a:gd name="connsiteX18" fmla="*/ 47 w 10035"/>
                <a:gd name="connsiteY18" fmla="*/ 201 h 10000"/>
                <a:gd name="connsiteX19" fmla="*/ 109 w 10035"/>
                <a:gd name="connsiteY19" fmla="*/ 133 h 10000"/>
                <a:gd name="connsiteX20" fmla="*/ 242 w 10035"/>
                <a:gd name="connsiteY20" fmla="*/ 76 h 10000"/>
                <a:gd name="connsiteX21" fmla="*/ 386 w 10035"/>
                <a:gd name="connsiteY21" fmla="*/ 42 h 10000"/>
                <a:gd name="connsiteX22" fmla="*/ 572 w 10035"/>
                <a:gd name="connsiteY22" fmla="*/ 23 h 10000"/>
                <a:gd name="connsiteX23" fmla="*/ 788 w 10035"/>
                <a:gd name="connsiteY23" fmla="*/ 8 h 10000"/>
                <a:gd name="connsiteX24" fmla="*/ 1024 w 10035"/>
                <a:gd name="connsiteY24" fmla="*/ 0 h 10000"/>
                <a:gd name="connsiteX0" fmla="*/ 788 w 10035"/>
                <a:gd name="connsiteY0" fmla="*/ 0 h 9992"/>
                <a:gd name="connsiteX1" fmla="*/ 10035 w 10035"/>
                <a:gd name="connsiteY1" fmla="*/ 7571 h 9992"/>
                <a:gd name="connsiteX2" fmla="*/ 10016 w 10035"/>
                <a:gd name="connsiteY2" fmla="*/ 9415 h 9992"/>
                <a:gd name="connsiteX3" fmla="*/ 9954 w 10035"/>
                <a:gd name="connsiteY3" fmla="*/ 9571 h 9992"/>
                <a:gd name="connsiteX4" fmla="*/ 9810 w 10035"/>
                <a:gd name="connsiteY4" fmla="*/ 9707 h 9992"/>
                <a:gd name="connsiteX5" fmla="*/ 9563 w 10035"/>
                <a:gd name="connsiteY5" fmla="*/ 9825 h 9992"/>
                <a:gd name="connsiteX6" fmla="*/ 9244 w 10035"/>
                <a:gd name="connsiteY6" fmla="*/ 9916 h 9992"/>
                <a:gd name="connsiteX7" fmla="*/ 8864 w 10035"/>
                <a:gd name="connsiteY7" fmla="*/ 9977 h 9992"/>
                <a:gd name="connsiteX8" fmla="*/ 8452 w 10035"/>
                <a:gd name="connsiteY8" fmla="*/ 9992 h 9992"/>
                <a:gd name="connsiteX9" fmla="*/ 1569 w 10035"/>
                <a:gd name="connsiteY9" fmla="*/ 9992 h 9992"/>
                <a:gd name="connsiteX10" fmla="*/ 1158 w 10035"/>
                <a:gd name="connsiteY10" fmla="*/ 9977 h 9992"/>
                <a:gd name="connsiteX11" fmla="*/ 788 w 10035"/>
                <a:gd name="connsiteY11" fmla="*/ 9916 h 9992"/>
                <a:gd name="connsiteX12" fmla="*/ 479 w 10035"/>
                <a:gd name="connsiteY12" fmla="*/ 9825 h 9992"/>
                <a:gd name="connsiteX13" fmla="*/ 242 w 10035"/>
                <a:gd name="connsiteY13" fmla="*/ 9707 h 9992"/>
                <a:gd name="connsiteX14" fmla="*/ 67 w 10035"/>
                <a:gd name="connsiteY14" fmla="*/ 9571 h 9992"/>
                <a:gd name="connsiteX15" fmla="*/ 16 w 10035"/>
                <a:gd name="connsiteY15" fmla="*/ 9415 h 9992"/>
                <a:gd name="connsiteX16" fmla="*/ 0 w 10035"/>
                <a:gd name="connsiteY16" fmla="*/ 7474 h 9992"/>
                <a:gd name="connsiteX17" fmla="*/ 16 w 10035"/>
                <a:gd name="connsiteY17" fmla="*/ 284 h 9992"/>
                <a:gd name="connsiteX18" fmla="*/ 47 w 10035"/>
                <a:gd name="connsiteY18" fmla="*/ 193 h 9992"/>
                <a:gd name="connsiteX19" fmla="*/ 109 w 10035"/>
                <a:gd name="connsiteY19" fmla="*/ 125 h 9992"/>
                <a:gd name="connsiteX20" fmla="*/ 242 w 10035"/>
                <a:gd name="connsiteY20" fmla="*/ 68 h 9992"/>
                <a:gd name="connsiteX21" fmla="*/ 386 w 10035"/>
                <a:gd name="connsiteY21" fmla="*/ 34 h 9992"/>
                <a:gd name="connsiteX22" fmla="*/ 572 w 10035"/>
                <a:gd name="connsiteY22" fmla="*/ 15 h 9992"/>
                <a:gd name="connsiteX23" fmla="*/ 788 w 10035"/>
                <a:gd name="connsiteY23" fmla="*/ 0 h 9992"/>
                <a:gd name="connsiteX0" fmla="*/ 570 w 10000"/>
                <a:gd name="connsiteY0" fmla="*/ 0 h 9985"/>
                <a:gd name="connsiteX1" fmla="*/ 10000 w 10000"/>
                <a:gd name="connsiteY1" fmla="*/ 7562 h 9985"/>
                <a:gd name="connsiteX2" fmla="*/ 9981 w 10000"/>
                <a:gd name="connsiteY2" fmla="*/ 9408 h 9985"/>
                <a:gd name="connsiteX3" fmla="*/ 9919 w 10000"/>
                <a:gd name="connsiteY3" fmla="*/ 9564 h 9985"/>
                <a:gd name="connsiteX4" fmla="*/ 9776 w 10000"/>
                <a:gd name="connsiteY4" fmla="*/ 9700 h 9985"/>
                <a:gd name="connsiteX5" fmla="*/ 9530 w 10000"/>
                <a:gd name="connsiteY5" fmla="*/ 9818 h 9985"/>
                <a:gd name="connsiteX6" fmla="*/ 9212 w 10000"/>
                <a:gd name="connsiteY6" fmla="*/ 9909 h 9985"/>
                <a:gd name="connsiteX7" fmla="*/ 8833 w 10000"/>
                <a:gd name="connsiteY7" fmla="*/ 9970 h 9985"/>
                <a:gd name="connsiteX8" fmla="*/ 8423 w 10000"/>
                <a:gd name="connsiteY8" fmla="*/ 9985 h 9985"/>
                <a:gd name="connsiteX9" fmla="*/ 1564 w 10000"/>
                <a:gd name="connsiteY9" fmla="*/ 9985 h 9985"/>
                <a:gd name="connsiteX10" fmla="*/ 1154 w 10000"/>
                <a:gd name="connsiteY10" fmla="*/ 9970 h 9985"/>
                <a:gd name="connsiteX11" fmla="*/ 785 w 10000"/>
                <a:gd name="connsiteY11" fmla="*/ 9909 h 9985"/>
                <a:gd name="connsiteX12" fmla="*/ 477 w 10000"/>
                <a:gd name="connsiteY12" fmla="*/ 9818 h 9985"/>
                <a:gd name="connsiteX13" fmla="*/ 241 w 10000"/>
                <a:gd name="connsiteY13" fmla="*/ 9700 h 9985"/>
                <a:gd name="connsiteX14" fmla="*/ 67 w 10000"/>
                <a:gd name="connsiteY14" fmla="*/ 9564 h 9985"/>
                <a:gd name="connsiteX15" fmla="*/ 16 w 10000"/>
                <a:gd name="connsiteY15" fmla="*/ 9408 h 9985"/>
                <a:gd name="connsiteX16" fmla="*/ 0 w 10000"/>
                <a:gd name="connsiteY16" fmla="*/ 7465 h 9985"/>
                <a:gd name="connsiteX17" fmla="*/ 16 w 10000"/>
                <a:gd name="connsiteY17" fmla="*/ 269 h 9985"/>
                <a:gd name="connsiteX18" fmla="*/ 47 w 10000"/>
                <a:gd name="connsiteY18" fmla="*/ 178 h 9985"/>
                <a:gd name="connsiteX19" fmla="*/ 109 w 10000"/>
                <a:gd name="connsiteY19" fmla="*/ 110 h 9985"/>
                <a:gd name="connsiteX20" fmla="*/ 241 w 10000"/>
                <a:gd name="connsiteY20" fmla="*/ 53 h 9985"/>
                <a:gd name="connsiteX21" fmla="*/ 385 w 10000"/>
                <a:gd name="connsiteY21" fmla="*/ 19 h 9985"/>
                <a:gd name="connsiteX22" fmla="*/ 570 w 10000"/>
                <a:gd name="connsiteY22" fmla="*/ 0 h 9985"/>
                <a:gd name="connsiteX0" fmla="*/ 385 w 10000"/>
                <a:gd name="connsiteY0" fmla="*/ 0 h 9981"/>
                <a:gd name="connsiteX1" fmla="*/ 10000 w 10000"/>
                <a:gd name="connsiteY1" fmla="*/ 7554 h 9981"/>
                <a:gd name="connsiteX2" fmla="*/ 9981 w 10000"/>
                <a:gd name="connsiteY2" fmla="*/ 9403 h 9981"/>
                <a:gd name="connsiteX3" fmla="*/ 9919 w 10000"/>
                <a:gd name="connsiteY3" fmla="*/ 9559 h 9981"/>
                <a:gd name="connsiteX4" fmla="*/ 9776 w 10000"/>
                <a:gd name="connsiteY4" fmla="*/ 9696 h 9981"/>
                <a:gd name="connsiteX5" fmla="*/ 9530 w 10000"/>
                <a:gd name="connsiteY5" fmla="*/ 9814 h 9981"/>
                <a:gd name="connsiteX6" fmla="*/ 9212 w 10000"/>
                <a:gd name="connsiteY6" fmla="*/ 9905 h 9981"/>
                <a:gd name="connsiteX7" fmla="*/ 8833 w 10000"/>
                <a:gd name="connsiteY7" fmla="*/ 9966 h 9981"/>
                <a:gd name="connsiteX8" fmla="*/ 8423 w 10000"/>
                <a:gd name="connsiteY8" fmla="*/ 9981 h 9981"/>
                <a:gd name="connsiteX9" fmla="*/ 1564 w 10000"/>
                <a:gd name="connsiteY9" fmla="*/ 9981 h 9981"/>
                <a:gd name="connsiteX10" fmla="*/ 1154 w 10000"/>
                <a:gd name="connsiteY10" fmla="*/ 9966 h 9981"/>
                <a:gd name="connsiteX11" fmla="*/ 785 w 10000"/>
                <a:gd name="connsiteY11" fmla="*/ 9905 h 9981"/>
                <a:gd name="connsiteX12" fmla="*/ 477 w 10000"/>
                <a:gd name="connsiteY12" fmla="*/ 9814 h 9981"/>
                <a:gd name="connsiteX13" fmla="*/ 241 w 10000"/>
                <a:gd name="connsiteY13" fmla="*/ 9696 h 9981"/>
                <a:gd name="connsiteX14" fmla="*/ 67 w 10000"/>
                <a:gd name="connsiteY14" fmla="*/ 9559 h 9981"/>
                <a:gd name="connsiteX15" fmla="*/ 16 w 10000"/>
                <a:gd name="connsiteY15" fmla="*/ 9403 h 9981"/>
                <a:gd name="connsiteX16" fmla="*/ 0 w 10000"/>
                <a:gd name="connsiteY16" fmla="*/ 7457 h 9981"/>
                <a:gd name="connsiteX17" fmla="*/ 16 w 10000"/>
                <a:gd name="connsiteY17" fmla="*/ 250 h 9981"/>
                <a:gd name="connsiteX18" fmla="*/ 47 w 10000"/>
                <a:gd name="connsiteY18" fmla="*/ 159 h 9981"/>
                <a:gd name="connsiteX19" fmla="*/ 109 w 10000"/>
                <a:gd name="connsiteY19" fmla="*/ 91 h 9981"/>
                <a:gd name="connsiteX20" fmla="*/ 241 w 10000"/>
                <a:gd name="connsiteY20" fmla="*/ 34 h 9981"/>
                <a:gd name="connsiteX21" fmla="*/ 385 w 10000"/>
                <a:gd name="connsiteY21" fmla="*/ 0 h 9981"/>
                <a:gd name="connsiteX0" fmla="*/ 385 w 10000"/>
                <a:gd name="connsiteY0" fmla="*/ 0 h 10000"/>
                <a:gd name="connsiteX1" fmla="*/ 10000 w 10000"/>
                <a:gd name="connsiteY1" fmla="*/ 7568 h 10000"/>
                <a:gd name="connsiteX2" fmla="*/ 9981 w 10000"/>
                <a:gd name="connsiteY2" fmla="*/ 9421 h 10000"/>
                <a:gd name="connsiteX3" fmla="*/ 9919 w 10000"/>
                <a:gd name="connsiteY3" fmla="*/ 9577 h 10000"/>
                <a:gd name="connsiteX4" fmla="*/ 9776 w 10000"/>
                <a:gd name="connsiteY4" fmla="*/ 9714 h 10000"/>
                <a:gd name="connsiteX5" fmla="*/ 9530 w 10000"/>
                <a:gd name="connsiteY5" fmla="*/ 9833 h 10000"/>
                <a:gd name="connsiteX6" fmla="*/ 9212 w 10000"/>
                <a:gd name="connsiteY6" fmla="*/ 9924 h 10000"/>
                <a:gd name="connsiteX7" fmla="*/ 8833 w 10000"/>
                <a:gd name="connsiteY7" fmla="*/ 9985 h 10000"/>
                <a:gd name="connsiteX8" fmla="*/ 8423 w 10000"/>
                <a:gd name="connsiteY8" fmla="*/ 10000 h 10000"/>
                <a:gd name="connsiteX9" fmla="*/ 1564 w 10000"/>
                <a:gd name="connsiteY9" fmla="*/ 10000 h 10000"/>
                <a:gd name="connsiteX10" fmla="*/ 1154 w 10000"/>
                <a:gd name="connsiteY10" fmla="*/ 9985 h 10000"/>
                <a:gd name="connsiteX11" fmla="*/ 785 w 10000"/>
                <a:gd name="connsiteY11" fmla="*/ 9924 h 10000"/>
                <a:gd name="connsiteX12" fmla="*/ 477 w 10000"/>
                <a:gd name="connsiteY12" fmla="*/ 9833 h 10000"/>
                <a:gd name="connsiteX13" fmla="*/ 241 w 10000"/>
                <a:gd name="connsiteY13" fmla="*/ 9714 h 10000"/>
                <a:gd name="connsiteX14" fmla="*/ 67 w 10000"/>
                <a:gd name="connsiteY14" fmla="*/ 9577 h 10000"/>
                <a:gd name="connsiteX15" fmla="*/ 16 w 10000"/>
                <a:gd name="connsiteY15" fmla="*/ 9421 h 10000"/>
                <a:gd name="connsiteX16" fmla="*/ 0 w 10000"/>
                <a:gd name="connsiteY16" fmla="*/ 7471 h 10000"/>
                <a:gd name="connsiteX17" fmla="*/ 16 w 10000"/>
                <a:gd name="connsiteY17" fmla="*/ 250 h 10000"/>
                <a:gd name="connsiteX18" fmla="*/ 47 w 10000"/>
                <a:gd name="connsiteY18" fmla="*/ 159 h 10000"/>
                <a:gd name="connsiteX19" fmla="*/ 109 w 10000"/>
                <a:gd name="connsiteY19" fmla="*/ 91 h 10000"/>
                <a:gd name="connsiteX20" fmla="*/ 385 w 10000"/>
                <a:gd name="connsiteY20" fmla="*/ 0 h 10000"/>
                <a:gd name="connsiteX0" fmla="*/ 109 w 10000"/>
                <a:gd name="connsiteY0" fmla="*/ 0 h 9909"/>
                <a:gd name="connsiteX1" fmla="*/ 10000 w 10000"/>
                <a:gd name="connsiteY1" fmla="*/ 7477 h 9909"/>
                <a:gd name="connsiteX2" fmla="*/ 9981 w 10000"/>
                <a:gd name="connsiteY2" fmla="*/ 9330 h 9909"/>
                <a:gd name="connsiteX3" fmla="*/ 9919 w 10000"/>
                <a:gd name="connsiteY3" fmla="*/ 9486 h 9909"/>
                <a:gd name="connsiteX4" fmla="*/ 9776 w 10000"/>
                <a:gd name="connsiteY4" fmla="*/ 9623 h 9909"/>
                <a:gd name="connsiteX5" fmla="*/ 9530 w 10000"/>
                <a:gd name="connsiteY5" fmla="*/ 9742 h 9909"/>
                <a:gd name="connsiteX6" fmla="*/ 9212 w 10000"/>
                <a:gd name="connsiteY6" fmla="*/ 9833 h 9909"/>
                <a:gd name="connsiteX7" fmla="*/ 8833 w 10000"/>
                <a:gd name="connsiteY7" fmla="*/ 9894 h 9909"/>
                <a:gd name="connsiteX8" fmla="*/ 8423 w 10000"/>
                <a:gd name="connsiteY8" fmla="*/ 9909 h 9909"/>
                <a:gd name="connsiteX9" fmla="*/ 1564 w 10000"/>
                <a:gd name="connsiteY9" fmla="*/ 9909 h 9909"/>
                <a:gd name="connsiteX10" fmla="*/ 1154 w 10000"/>
                <a:gd name="connsiteY10" fmla="*/ 9894 h 9909"/>
                <a:gd name="connsiteX11" fmla="*/ 785 w 10000"/>
                <a:gd name="connsiteY11" fmla="*/ 9833 h 9909"/>
                <a:gd name="connsiteX12" fmla="*/ 477 w 10000"/>
                <a:gd name="connsiteY12" fmla="*/ 9742 h 9909"/>
                <a:gd name="connsiteX13" fmla="*/ 241 w 10000"/>
                <a:gd name="connsiteY13" fmla="*/ 9623 h 9909"/>
                <a:gd name="connsiteX14" fmla="*/ 67 w 10000"/>
                <a:gd name="connsiteY14" fmla="*/ 9486 h 9909"/>
                <a:gd name="connsiteX15" fmla="*/ 16 w 10000"/>
                <a:gd name="connsiteY15" fmla="*/ 9330 h 9909"/>
                <a:gd name="connsiteX16" fmla="*/ 0 w 10000"/>
                <a:gd name="connsiteY16" fmla="*/ 7380 h 9909"/>
                <a:gd name="connsiteX17" fmla="*/ 16 w 10000"/>
                <a:gd name="connsiteY17" fmla="*/ 159 h 9909"/>
                <a:gd name="connsiteX18" fmla="*/ 47 w 10000"/>
                <a:gd name="connsiteY18" fmla="*/ 68 h 9909"/>
                <a:gd name="connsiteX19" fmla="*/ 109 w 10000"/>
                <a:gd name="connsiteY19" fmla="*/ 0 h 9909"/>
                <a:gd name="connsiteX0" fmla="*/ 47 w 10000"/>
                <a:gd name="connsiteY0" fmla="*/ 0 h 9931"/>
                <a:gd name="connsiteX1" fmla="*/ 10000 w 10000"/>
                <a:gd name="connsiteY1" fmla="*/ 7477 h 9931"/>
                <a:gd name="connsiteX2" fmla="*/ 9981 w 10000"/>
                <a:gd name="connsiteY2" fmla="*/ 9347 h 9931"/>
                <a:gd name="connsiteX3" fmla="*/ 9919 w 10000"/>
                <a:gd name="connsiteY3" fmla="*/ 9504 h 9931"/>
                <a:gd name="connsiteX4" fmla="*/ 9776 w 10000"/>
                <a:gd name="connsiteY4" fmla="*/ 9642 h 9931"/>
                <a:gd name="connsiteX5" fmla="*/ 9530 w 10000"/>
                <a:gd name="connsiteY5" fmla="*/ 9762 h 9931"/>
                <a:gd name="connsiteX6" fmla="*/ 9212 w 10000"/>
                <a:gd name="connsiteY6" fmla="*/ 9854 h 9931"/>
                <a:gd name="connsiteX7" fmla="*/ 8833 w 10000"/>
                <a:gd name="connsiteY7" fmla="*/ 9916 h 9931"/>
                <a:gd name="connsiteX8" fmla="*/ 8423 w 10000"/>
                <a:gd name="connsiteY8" fmla="*/ 9931 h 9931"/>
                <a:gd name="connsiteX9" fmla="*/ 1564 w 10000"/>
                <a:gd name="connsiteY9" fmla="*/ 9931 h 9931"/>
                <a:gd name="connsiteX10" fmla="*/ 1154 w 10000"/>
                <a:gd name="connsiteY10" fmla="*/ 9916 h 9931"/>
                <a:gd name="connsiteX11" fmla="*/ 785 w 10000"/>
                <a:gd name="connsiteY11" fmla="*/ 9854 h 9931"/>
                <a:gd name="connsiteX12" fmla="*/ 477 w 10000"/>
                <a:gd name="connsiteY12" fmla="*/ 9762 h 9931"/>
                <a:gd name="connsiteX13" fmla="*/ 241 w 10000"/>
                <a:gd name="connsiteY13" fmla="*/ 9642 h 9931"/>
                <a:gd name="connsiteX14" fmla="*/ 67 w 10000"/>
                <a:gd name="connsiteY14" fmla="*/ 9504 h 9931"/>
                <a:gd name="connsiteX15" fmla="*/ 16 w 10000"/>
                <a:gd name="connsiteY15" fmla="*/ 9347 h 9931"/>
                <a:gd name="connsiteX16" fmla="*/ 0 w 10000"/>
                <a:gd name="connsiteY16" fmla="*/ 7379 h 9931"/>
                <a:gd name="connsiteX17" fmla="*/ 16 w 10000"/>
                <a:gd name="connsiteY17" fmla="*/ 91 h 9931"/>
                <a:gd name="connsiteX18" fmla="*/ 47 w 10000"/>
                <a:gd name="connsiteY18" fmla="*/ 0 h 9931"/>
                <a:gd name="connsiteX0" fmla="*/ 16 w 10000"/>
                <a:gd name="connsiteY0" fmla="*/ 0 h 9908"/>
                <a:gd name="connsiteX1" fmla="*/ 10000 w 10000"/>
                <a:gd name="connsiteY1" fmla="*/ 7437 h 9908"/>
                <a:gd name="connsiteX2" fmla="*/ 9981 w 10000"/>
                <a:gd name="connsiteY2" fmla="*/ 9320 h 9908"/>
                <a:gd name="connsiteX3" fmla="*/ 9919 w 10000"/>
                <a:gd name="connsiteY3" fmla="*/ 9478 h 9908"/>
                <a:gd name="connsiteX4" fmla="*/ 9776 w 10000"/>
                <a:gd name="connsiteY4" fmla="*/ 9617 h 9908"/>
                <a:gd name="connsiteX5" fmla="*/ 9530 w 10000"/>
                <a:gd name="connsiteY5" fmla="*/ 9738 h 9908"/>
                <a:gd name="connsiteX6" fmla="*/ 9212 w 10000"/>
                <a:gd name="connsiteY6" fmla="*/ 9830 h 9908"/>
                <a:gd name="connsiteX7" fmla="*/ 8833 w 10000"/>
                <a:gd name="connsiteY7" fmla="*/ 9893 h 9908"/>
                <a:gd name="connsiteX8" fmla="*/ 8423 w 10000"/>
                <a:gd name="connsiteY8" fmla="*/ 9908 h 9908"/>
                <a:gd name="connsiteX9" fmla="*/ 1564 w 10000"/>
                <a:gd name="connsiteY9" fmla="*/ 9908 h 9908"/>
                <a:gd name="connsiteX10" fmla="*/ 1154 w 10000"/>
                <a:gd name="connsiteY10" fmla="*/ 9893 h 9908"/>
                <a:gd name="connsiteX11" fmla="*/ 785 w 10000"/>
                <a:gd name="connsiteY11" fmla="*/ 9830 h 9908"/>
                <a:gd name="connsiteX12" fmla="*/ 477 w 10000"/>
                <a:gd name="connsiteY12" fmla="*/ 9738 h 9908"/>
                <a:gd name="connsiteX13" fmla="*/ 241 w 10000"/>
                <a:gd name="connsiteY13" fmla="*/ 9617 h 9908"/>
                <a:gd name="connsiteX14" fmla="*/ 67 w 10000"/>
                <a:gd name="connsiteY14" fmla="*/ 9478 h 9908"/>
                <a:gd name="connsiteX15" fmla="*/ 16 w 10000"/>
                <a:gd name="connsiteY15" fmla="*/ 9320 h 9908"/>
                <a:gd name="connsiteX16" fmla="*/ 0 w 10000"/>
                <a:gd name="connsiteY16" fmla="*/ 7338 h 9908"/>
                <a:gd name="connsiteX17" fmla="*/ 16 w 10000"/>
                <a:gd name="connsiteY17" fmla="*/ 0 h 9908"/>
                <a:gd name="connsiteX0" fmla="*/ 0 w 10000"/>
                <a:gd name="connsiteY0" fmla="*/ 199 h 2793"/>
                <a:gd name="connsiteX1" fmla="*/ 10000 w 10000"/>
                <a:gd name="connsiteY1" fmla="*/ 299 h 2793"/>
                <a:gd name="connsiteX2" fmla="*/ 9981 w 10000"/>
                <a:gd name="connsiteY2" fmla="*/ 2200 h 2793"/>
                <a:gd name="connsiteX3" fmla="*/ 9919 w 10000"/>
                <a:gd name="connsiteY3" fmla="*/ 2359 h 2793"/>
                <a:gd name="connsiteX4" fmla="*/ 9776 w 10000"/>
                <a:gd name="connsiteY4" fmla="*/ 2499 h 2793"/>
                <a:gd name="connsiteX5" fmla="*/ 9530 w 10000"/>
                <a:gd name="connsiteY5" fmla="*/ 2621 h 2793"/>
                <a:gd name="connsiteX6" fmla="*/ 9212 w 10000"/>
                <a:gd name="connsiteY6" fmla="*/ 2714 h 2793"/>
                <a:gd name="connsiteX7" fmla="*/ 8833 w 10000"/>
                <a:gd name="connsiteY7" fmla="*/ 2778 h 2793"/>
                <a:gd name="connsiteX8" fmla="*/ 8423 w 10000"/>
                <a:gd name="connsiteY8" fmla="*/ 2793 h 2793"/>
                <a:gd name="connsiteX9" fmla="*/ 1564 w 10000"/>
                <a:gd name="connsiteY9" fmla="*/ 2793 h 2793"/>
                <a:gd name="connsiteX10" fmla="*/ 1154 w 10000"/>
                <a:gd name="connsiteY10" fmla="*/ 2778 h 2793"/>
                <a:gd name="connsiteX11" fmla="*/ 785 w 10000"/>
                <a:gd name="connsiteY11" fmla="*/ 2714 h 2793"/>
                <a:gd name="connsiteX12" fmla="*/ 477 w 10000"/>
                <a:gd name="connsiteY12" fmla="*/ 2621 h 2793"/>
                <a:gd name="connsiteX13" fmla="*/ 241 w 10000"/>
                <a:gd name="connsiteY13" fmla="*/ 2499 h 2793"/>
                <a:gd name="connsiteX14" fmla="*/ 67 w 10000"/>
                <a:gd name="connsiteY14" fmla="*/ 2359 h 2793"/>
                <a:gd name="connsiteX15" fmla="*/ 16 w 10000"/>
                <a:gd name="connsiteY15" fmla="*/ 2200 h 2793"/>
                <a:gd name="connsiteX16" fmla="*/ 0 w 10000"/>
                <a:gd name="connsiteY16" fmla="*/ 199 h 2793"/>
                <a:gd name="connsiteX0" fmla="*/ 0 w 10000"/>
                <a:gd name="connsiteY0" fmla="*/ 0 h 9288"/>
                <a:gd name="connsiteX1" fmla="*/ 10000 w 10000"/>
                <a:gd name="connsiteY1" fmla="*/ 359 h 9288"/>
                <a:gd name="connsiteX2" fmla="*/ 9981 w 10000"/>
                <a:gd name="connsiteY2" fmla="*/ 7165 h 9288"/>
                <a:gd name="connsiteX3" fmla="*/ 9919 w 10000"/>
                <a:gd name="connsiteY3" fmla="*/ 7734 h 9288"/>
                <a:gd name="connsiteX4" fmla="*/ 9776 w 10000"/>
                <a:gd name="connsiteY4" fmla="*/ 8235 h 9288"/>
                <a:gd name="connsiteX5" fmla="*/ 9530 w 10000"/>
                <a:gd name="connsiteY5" fmla="*/ 8672 h 9288"/>
                <a:gd name="connsiteX6" fmla="*/ 9212 w 10000"/>
                <a:gd name="connsiteY6" fmla="*/ 9005 h 9288"/>
                <a:gd name="connsiteX7" fmla="*/ 8833 w 10000"/>
                <a:gd name="connsiteY7" fmla="*/ 9234 h 9288"/>
                <a:gd name="connsiteX8" fmla="*/ 8423 w 10000"/>
                <a:gd name="connsiteY8" fmla="*/ 9288 h 9288"/>
                <a:gd name="connsiteX9" fmla="*/ 1564 w 10000"/>
                <a:gd name="connsiteY9" fmla="*/ 9288 h 9288"/>
                <a:gd name="connsiteX10" fmla="*/ 1154 w 10000"/>
                <a:gd name="connsiteY10" fmla="*/ 9234 h 9288"/>
                <a:gd name="connsiteX11" fmla="*/ 785 w 10000"/>
                <a:gd name="connsiteY11" fmla="*/ 9005 h 9288"/>
                <a:gd name="connsiteX12" fmla="*/ 477 w 10000"/>
                <a:gd name="connsiteY12" fmla="*/ 8672 h 9288"/>
                <a:gd name="connsiteX13" fmla="*/ 241 w 10000"/>
                <a:gd name="connsiteY13" fmla="*/ 8235 h 9288"/>
                <a:gd name="connsiteX14" fmla="*/ 67 w 10000"/>
                <a:gd name="connsiteY14" fmla="*/ 7734 h 9288"/>
                <a:gd name="connsiteX15" fmla="*/ 16 w 10000"/>
                <a:gd name="connsiteY15" fmla="*/ 7165 h 9288"/>
                <a:gd name="connsiteX16" fmla="*/ 0 w 10000"/>
                <a:gd name="connsiteY16" fmla="*/ 0 h 9288"/>
                <a:gd name="connsiteX0" fmla="*/ 755 w 10755"/>
                <a:gd name="connsiteY0" fmla="*/ 320 h 10320"/>
                <a:gd name="connsiteX1" fmla="*/ 10755 w 10755"/>
                <a:gd name="connsiteY1" fmla="*/ 707 h 10320"/>
                <a:gd name="connsiteX2" fmla="*/ 10736 w 10755"/>
                <a:gd name="connsiteY2" fmla="*/ 8034 h 10320"/>
                <a:gd name="connsiteX3" fmla="*/ 10674 w 10755"/>
                <a:gd name="connsiteY3" fmla="*/ 8647 h 10320"/>
                <a:gd name="connsiteX4" fmla="*/ 10531 w 10755"/>
                <a:gd name="connsiteY4" fmla="*/ 9186 h 10320"/>
                <a:gd name="connsiteX5" fmla="*/ 10285 w 10755"/>
                <a:gd name="connsiteY5" fmla="*/ 9657 h 10320"/>
                <a:gd name="connsiteX6" fmla="*/ 9967 w 10755"/>
                <a:gd name="connsiteY6" fmla="*/ 10015 h 10320"/>
                <a:gd name="connsiteX7" fmla="*/ 9588 w 10755"/>
                <a:gd name="connsiteY7" fmla="*/ 10262 h 10320"/>
                <a:gd name="connsiteX8" fmla="*/ 9178 w 10755"/>
                <a:gd name="connsiteY8" fmla="*/ 10320 h 10320"/>
                <a:gd name="connsiteX9" fmla="*/ 2319 w 10755"/>
                <a:gd name="connsiteY9" fmla="*/ 10320 h 10320"/>
                <a:gd name="connsiteX10" fmla="*/ 1909 w 10755"/>
                <a:gd name="connsiteY10" fmla="*/ 10262 h 10320"/>
                <a:gd name="connsiteX11" fmla="*/ 1540 w 10755"/>
                <a:gd name="connsiteY11" fmla="*/ 10015 h 10320"/>
                <a:gd name="connsiteX12" fmla="*/ 1232 w 10755"/>
                <a:gd name="connsiteY12" fmla="*/ 9657 h 10320"/>
                <a:gd name="connsiteX13" fmla="*/ 996 w 10755"/>
                <a:gd name="connsiteY13" fmla="*/ 9186 h 10320"/>
                <a:gd name="connsiteX14" fmla="*/ 822 w 10755"/>
                <a:gd name="connsiteY14" fmla="*/ 8647 h 10320"/>
                <a:gd name="connsiteX15" fmla="*/ 771 w 10755"/>
                <a:gd name="connsiteY15" fmla="*/ 8034 h 10320"/>
                <a:gd name="connsiteX16" fmla="*/ 712 w 10755"/>
                <a:gd name="connsiteY16" fmla="*/ 685 h 10320"/>
                <a:gd name="connsiteX17" fmla="*/ 755 w 10755"/>
                <a:gd name="connsiteY17" fmla="*/ 320 h 10320"/>
                <a:gd name="connsiteX0" fmla="*/ 728 w 10771"/>
                <a:gd name="connsiteY0" fmla="*/ 906 h 10541"/>
                <a:gd name="connsiteX1" fmla="*/ 10771 w 10771"/>
                <a:gd name="connsiteY1" fmla="*/ 928 h 10541"/>
                <a:gd name="connsiteX2" fmla="*/ 10752 w 10771"/>
                <a:gd name="connsiteY2" fmla="*/ 8255 h 10541"/>
                <a:gd name="connsiteX3" fmla="*/ 10690 w 10771"/>
                <a:gd name="connsiteY3" fmla="*/ 8868 h 10541"/>
                <a:gd name="connsiteX4" fmla="*/ 10547 w 10771"/>
                <a:gd name="connsiteY4" fmla="*/ 9407 h 10541"/>
                <a:gd name="connsiteX5" fmla="*/ 10301 w 10771"/>
                <a:gd name="connsiteY5" fmla="*/ 9878 h 10541"/>
                <a:gd name="connsiteX6" fmla="*/ 9983 w 10771"/>
                <a:gd name="connsiteY6" fmla="*/ 10236 h 10541"/>
                <a:gd name="connsiteX7" fmla="*/ 9604 w 10771"/>
                <a:gd name="connsiteY7" fmla="*/ 10483 h 10541"/>
                <a:gd name="connsiteX8" fmla="*/ 9194 w 10771"/>
                <a:gd name="connsiteY8" fmla="*/ 10541 h 10541"/>
                <a:gd name="connsiteX9" fmla="*/ 2335 w 10771"/>
                <a:gd name="connsiteY9" fmla="*/ 10541 h 10541"/>
                <a:gd name="connsiteX10" fmla="*/ 1925 w 10771"/>
                <a:gd name="connsiteY10" fmla="*/ 10483 h 10541"/>
                <a:gd name="connsiteX11" fmla="*/ 1556 w 10771"/>
                <a:gd name="connsiteY11" fmla="*/ 10236 h 10541"/>
                <a:gd name="connsiteX12" fmla="*/ 1248 w 10771"/>
                <a:gd name="connsiteY12" fmla="*/ 9878 h 10541"/>
                <a:gd name="connsiteX13" fmla="*/ 1012 w 10771"/>
                <a:gd name="connsiteY13" fmla="*/ 9407 h 10541"/>
                <a:gd name="connsiteX14" fmla="*/ 838 w 10771"/>
                <a:gd name="connsiteY14" fmla="*/ 8868 h 10541"/>
                <a:gd name="connsiteX15" fmla="*/ 787 w 10771"/>
                <a:gd name="connsiteY15" fmla="*/ 8255 h 10541"/>
                <a:gd name="connsiteX16" fmla="*/ 728 w 10771"/>
                <a:gd name="connsiteY16" fmla="*/ 906 h 10541"/>
                <a:gd name="connsiteX0" fmla="*/ 0 w 10043"/>
                <a:gd name="connsiteY0" fmla="*/ 906 h 10541"/>
                <a:gd name="connsiteX1" fmla="*/ 10043 w 10043"/>
                <a:gd name="connsiteY1" fmla="*/ 928 h 10541"/>
                <a:gd name="connsiteX2" fmla="*/ 10024 w 10043"/>
                <a:gd name="connsiteY2" fmla="*/ 8255 h 10541"/>
                <a:gd name="connsiteX3" fmla="*/ 9962 w 10043"/>
                <a:gd name="connsiteY3" fmla="*/ 8868 h 10541"/>
                <a:gd name="connsiteX4" fmla="*/ 9819 w 10043"/>
                <a:gd name="connsiteY4" fmla="*/ 9407 h 10541"/>
                <a:gd name="connsiteX5" fmla="*/ 9573 w 10043"/>
                <a:gd name="connsiteY5" fmla="*/ 9878 h 10541"/>
                <a:gd name="connsiteX6" fmla="*/ 9255 w 10043"/>
                <a:gd name="connsiteY6" fmla="*/ 10236 h 10541"/>
                <a:gd name="connsiteX7" fmla="*/ 8876 w 10043"/>
                <a:gd name="connsiteY7" fmla="*/ 10483 h 10541"/>
                <a:gd name="connsiteX8" fmla="*/ 8466 w 10043"/>
                <a:gd name="connsiteY8" fmla="*/ 10541 h 10541"/>
                <a:gd name="connsiteX9" fmla="*/ 1607 w 10043"/>
                <a:gd name="connsiteY9" fmla="*/ 10541 h 10541"/>
                <a:gd name="connsiteX10" fmla="*/ 1197 w 10043"/>
                <a:gd name="connsiteY10" fmla="*/ 10483 h 10541"/>
                <a:gd name="connsiteX11" fmla="*/ 828 w 10043"/>
                <a:gd name="connsiteY11" fmla="*/ 10236 h 10541"/>
                <a:gd name="connsiteX12" fmla="*/ 520 w 10043"/>
                <a:gd name="connsiteY12" fmla="*/ 9878 h 10541"/>
                <a:gd name="connsiteX13" fmla="*/ 284 w 10043"/>
                <a:gd name="connsiteY13" fmla="*/ 9407 h 10541"/>
                <a:gd name="connsiteX14" fmla="*/ 110 w 10043"/>
                <a:gd name="connsiteY14" fmla="*/ 8868 h 10541"/>
                <a:gd name="connsiteX15" fmla="*/ 59 w 10043"/>
                <a:gd name="connsiteY15" fmla="*/ 8255 h 10541"/>
                <a:gd name="connsiteX16" fmla="*/ 0 w 10043"/>
                <a:gd name="connsiteY16" fmla="*/ 906 h 10541"/>
                <a:gd name="connsiteX0" fmla="*/ 0 w 10043"/>
                <a:gd name="connsiteY0" fmla="*/ 0 h 9635"/>
                <a:gd name="connsiteX1" fmla="*/ 10043 w 10043"/>
                <a:gd name="connsiteY1" fmla="*/ 22 h 9635"/>
                <a:gd name="connsiteX2" fmla="*/ 10024 w 10043"/>
                <a:gd name="connsiteY2" fmla="*/ 7349 h 9635"/>
                <a:gd name="connsiteX3" fmla="*/ 9962 w 10043"/>
                <a:gd name="connsiteY3" fmla="*/ 7962 h 9635"/>
                <a:gd name="connsiteX4" fmla="*/ 9819 w 10043"/>
                <a:gd name="connsiteY4" fmla="*/ 8501 h 9635"/>
                <a:gd name="connsiteX5" fmla="*/ 9573 w 10043"/>
                <a:gd name="connsiteY5" fmla="*/ 8972 h 9635"/>
                <a:gd name="connsiteX6" fmla="*/ 9255 w 10043"/>
                <a:gd name="connsiteY6" fmla="*/ 9330 h 9635"/>
                <a:gd name="connsiteX7" fmla="*/ 8876 w 10043"/>
                <a:gd name="connsiteY7" fmla="*/ 9577 h 9635"/>
                <a:gd name="connsiteX8" fmla="*/ 8466 w 10043"/>
                <a:gd name="connsiteY8" fmla="*/ 9635 h 9635"/>
                <a:gd name="connsiteX9" fmla="*/ 1607 w 10043"/>
                <a:gd name="connsiteY9" fmla="*/ 9635 h 9635"/>
                <a:gd name="connsiteX10" fmla="*/ 1197 w 10043"/>
                <a:gd name="connsiteY10" fmla="*/ 9577 h 9635"/>
                <a:gd name="connsiteX11" fmla="*/ 828 w 10043"/>
                <a:gd name="connsiteY11" fmla="*/ 9330 h 9635"/>
                <a:gd name="connsiteX12" fmla="*/ 520 w 10043"/>
                <a:gd name="connsiteY12" fmla="*/ 8972 h 9635"/>
                <a:gd name="connsiteX13" fmla="*/ 284 w 10043"/>
                <a:gd name="connsiteY13" fmla="*/ 8501 h 9635"/>
                <a:gd name="connsiteX14" fmla="*/ 110 w 10043"/>
                <a:gd name="connsiteY14" fmla="*/ 7962 h 9635"/>
                <a:gd name="connsiteX15" fmla="*/ 59 w 10043"/>
                <a:gd name="connsiteY15" fmla="*/ 7349 h 9635"/>
                <a:gd name="connsiteX16" fmla="*/ 0 w 10043"/>
                <a:gd name="connsiteY16" fmla="*/ 0 h 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43" h="9635">
                  <a:moveTo>
                    <a:pt x="0" y="0"/>
                  </a:moveTo>
                  <a:lnTo>
                    <a:pt x="10043" y="22"/>
                  </a:lnTo>
                  <a:cubicBezTo>
                    <a:pt x="10037" y="2464"/>
                    <a:pt x="10030" y="4905"/>
                    <a:pt x="10024" y="7349"/>
                  </a:cubicBezTo>
                  <a:cubicBezTo>
                    <a:pt x="10003" y="7550"/>
                    <a:pt x="9983" y="7762"/>
                    <a:pt x="9962" y="7962"/>
                  </a:cubicBezTo>
                  <a:cubicBezTo>
                    <a:pt x="9914" y="8140"/>
                    <a:pt x="9867" y="8328"/>
                    <a:pt x="9819" y="8501"/>
                  </a:cubicBezTo>
                  <a:lnTo>
                    <a:pt x="9573" y="8972"/>
                  </a:lnTo>
                  <a:lnTo>
                    <a:pt x="9255" y="9330"/>
                  </a:lnTo>
                  <a:lnTo>
                    <a:pt x="8876" y="9577"/>
                  </a:lnTo>
                  <a:lnTo>
                    <a:pt x="8466" y="9635"/>
                  </a:lnTo>
                  <a:lnTo>
                    <a:pt x="1607" y="9635"/>
                  </a:lnTo>
                  <a:lnTo>
                    <a:pt x="1197" y="9577"/>
                  </a:lnTo>
                  <a:lnTo>
                    <a:pt x="828" y="9330"/>
                  </a:lnTo>
                  <a:lnTo>
                    <a:pt x="520" y="8972"/>
                  </a:lnTo>
                  <a:lnTo>
                    <a:pt x="284" y="8501"/>
                  </a:lnTo>
                  <a:lnTo>
                    <a:pt x="110" y="7962"/>
                  </a:lnTo>
                  <a:cubicBezTo>
                    <a:pt x="93" y="7762"/>
                    <a:pt x="76" y="7550"/>
                    <a:pt x="59" y="7349"/>
                  </a:cubicBezTo>
                  <a:cubicBezTo>
                    <a:pt x="39" y="4899"/>
                    <a:pt x="20" y="2450"/>
                    <a:pt x="0" y="0"/>
                  </a:cubicBez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 rot="3243413">
              <a:off x="4387656" y="4507301"/>
              <a:ext cx="649010" cy="472190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35 w 10035"/>
                <a:gd name="connsiteY12" fmla="*/ 9423 h 10000"/>
                <a:gd name="connsiteX13" fmla="*/ 9973 w 10035"/>
                <a:gd name="connsiteY13" fmla="*/ 9579 h 10000"/>
                <a:gd name="connsiteX14" fmla="*/ 9829 w 10035"/>
                <a:gd name="connsiteY14" fmla="*/ 9715 h 10000"/>
                <a:gd name="connsiteX15" fmla="*/ 9582 w 10035"/>
                <a:gd name="connsiteY15" fmla="*/ 9833 h 10000"/>
                <a:gd name="connsiteX16" fmla="*/ 9263 w 10035"/>
                <a:gd name="connsiteY16" fmla="*/ 9924 h 10000"/>
                <a:gd name="connsiteX17" fmla="*/ 8883 w 10035"/>
                <a:gd name="connsiteY17" fmla="*/ 9985 h 10000"/>
                <a:gd name="connsiteX18" fmla="*/ 8471 w 10035"/>
                <a:gd name="connsiteY18" fmla="*/ 10000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8471 w 10035"/>
                <a:gd name="connsiteY19" fmla="*/ 10000 h 10000"/>
                <a:gd name="connsiteX20" fmla="*/ 1588 w 10035"/>
                <a:gd name="connsiteY20" fmla="*/ 10000 h 10000"/>
                <a:gd name="connsiteX21" fmla="*/ 1177 w 10035"/>
                <a:gd name="connsiteY21" fmla="*/ 9985 h 10000"/>
                <a:gd name="connsiteX22" fmla="*/ 807 w 10035"/>
                <a:gd name="connsiteY22" fmla="*/ 9924 h 10000"/>
                <a:gd name="connsiteX23" fmla="*/ 498 w 10035"/>
                <a:gd name="connsiteY23" fmla="*/ 9833 h 10000"/>
                <a:gd name="connsiteX24" fmla="*/ 261 w 10035"/>
                <a:gd name="connsiteY24" fmla="*/ 9715 h 10000"/>
                <a:gd name="connsiteX25" fmla="*/ 86 w 10035"/>
                <a:gd name="connsiteY25" fmla="*/ 9579 h 10000"/>
                <a:gd name="connsiteX26" fmla="*/ 35 w 10035"/>
                <a:gd name="connsiteY26" fmla="*/ 9423 h 10000"/>
                <a:gd name="connsiteX27" fmla="*/ 0 w 10035"/>
                <a:gd name="connsiteY27" fmla="*/ 2691 h 10000"/>
                <a:gd name="connsiteX28" fmla="*/ 35 w 10035"/>
                <a:gd name="connsiteY28" fmla="*/ 292 h 10000"/>
                <a:gd name="connsiteX29" fmla="*/ 66 w 10035"/>
                <a:gd name="connsiteY29" fmla="*/ 201 h 10000"/>
                <a:gd name="connsiteX30" fmla="*/ 128 w 10035"/>
                <a:gd name="connsiteY30" fmla="*/ 133 h 10000"/>
                <a:gd name="connsiteX31" fmla="*/ 261 w 10035"/>
                <a:gd name="connsiteY31" fmla="*/ 76 h 10000"/>
                <a:gd name="connsiteX32" fmla="*/ 405 w 10035"/>
                <a:gd name="connsiteY32" fmla="*/ 42 h 10000"/>
                <a:gd name="connsiteX33" fmla="*/ 591 w 10035"/>
                <a:gd name="connsiteY33" fmla="*/ 23 h 10000"/>
                <a:gd name="connsiteX34" fmla="*/ 807 w 10035"/>
                <a:gd name="connsiteY34" fmla="*/ 8 h 10000"/>
                <a:gd name="connsiteX35" fmla="*/ 1043 w 10035"/>
                <a:gd name="connsiteY35" fmla="*/ 0 h 10000"/>
                <a:gd name="connsiteX36" fmla="*/ 1311 w 10035"/>
                <a:gd name="connsiteY36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1588 w 10035"/>
                <a:gd name="connsiteY18" fmla="*/ 10000 h 10000"/>
                <a:gd name="connsiteX19" fmla="*/ 1177 w 10035"/>
                <a:gd name="connsiteY19" fmla="*/ 9985 h 10000"/>
                <a:gd name="connsiteX20" fmla="*/ 807 w 10035"/>
                <a:gd name="connsiteY20" fmla="*/ 9924 h 10000"/>
                <a:gd name="connsiteX21" fmla="*/ 498 w 10035"/>
                <a:gd name="connsiteY21" fmla="*/ 9833 h 10000"/>
                <a:gd name="connsiteX22" fmla="*/ 261 w 10035"/>
                <a:gd name="connsiteY22" fmla="*/ 9715 h 10000"/>
                <a:gd name="connsiteX23" fmla="*/ 86 w 10035"/>
                <a:gd name="connsiteY23" fmla="*/ 9579 h 10000"/>
                <a:gd name="connsiteX24" fmla="*/ 35 w 10035"/>
                <a:gd name="connsiteY24" fmla="*/ 9423 h 10000"/>
                <a:gd name="connsiteX25" fmla="*/ 0 w 10035"/>
                <a:gd name="connsiteY25" fmla="*/ 2691 h 10000"/>
                <a:gd name="connsiteX26" fmla="*/ 35 w 10035"/>
                <a:gd name="connsiteY26" fmla="*/ 292 h 10000"/>
                <a:gd name="connsiteX27" fmla="*/ 66 w 10035"/>
                <a:gd name="connsiteY27" fmla="*/ 201 h 10000"/>
                <a:gd name="connsiteX28" fmla="*/ 128 w 10035"/>
                <a:gd name="connsiteY28" fmla="*/ 133 h 10000"/>
                <a:gd name="connsiteX29" fmla="*/ 261 w 10035"/>
                <a:gd name="connsiteY29" fmla="*/ 76 h 10000"/>
                <a:gd name="connsiteX30" fmla="*/ 405 w 10035"/>
                <a:gd name="connsiteY30" fmla="*/ 42 h 10000"/>
                <a:gd name="connsiteX31" fmla="*/ 591 w 10035"/>
                <a:gd name="connsiteY31" fmla="*/ 23 h 10000"/>
                <a:gd name="connsiteX32" fmla="*/ 807 w 10035"/>
                <a:gd name="connsiteY32" fmla="*/ 8 h 10000"/>
                <a:gd name="connsiteX33" fmla="*/ 1043 w 10035"/>
                <a:gd name="connsiteY33" fmla="*/ 0 h 10000"/>
                <a:gd name="connsiteX34" fmla="*/ 1311 w 10035"/>
                <a:gd name="connsiteY34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1588 w 10035"/>
                <a:gd name="connsiteY17" fmla="*/ 10000 h 10000"/>
                <a:gd name="connsiteX18" fmla="*/ 1177 w 10035"/>
                <a:gd name="connsiteY18" fmla="*/ 9985 h 10000"/>
                <a:gd name="connsiteX19" fmla="*/ 807 w 10035"/>
                <a:gd name="connsiteY19" fmla="*/ 9924 h 10000"/>
                <a:gd name="connsiteX20" fmla="*/ 498 w 10035"/>
                <a:gd name="connsiteY20" fmla="*/ 9833 h 10000"/>
                <a:gd name="connsiteX21" fmla="*/ 261 w 10035"/>
                <a:gd name="connsiteY21" fmla="*/ 9715 h 10000"/>
                <a:gd name="connsiteX22" fmla="*/ 86 w 10035"/>
                <a:gd name="connsiteY22" fmla="*/ 9579 h 10000"/>
                <a:gd name="connsiteX23" fmla="*/ 35 w 10035"/>
                <a:gd name="connsiteY23" fmla="*/ 9423 h 10000"/>
                <a:gd name="connsiteX24" fmla="*/ 0 w 10035"/>
                <a:gd name="connsiteY24" fmla="*/ 2691 h 10000"/>
                <a:gd name="connsiteX25" fmla="*/ 35 w 10035"/>
                <a:gd name="connsiteY25" fmla="*/ 292 h 10000"/>
                <a:gd name="connsiteX26" fmla="*/ 66 w 10035"/>
                <a:gd name="connsiteY26" fmla="*/ 201 h 10000"/>
                <a:gd name="connsiteX27" fmla="*/ 128 w 10035"/>
                <a:gd name="connsiteY27" fmla="*/ 133 h 10000"/>
                <a:gd name="connsiteX28" fmla="*/ 261 w 10035"/>
                <a:gd name="connsiteY28" fmla="*/ 76 h 10000"/>
                <a:gd name="connsiteX29" fmla="*/ 405 w 10035"/>
                <a:gd name="connsiteY29" fmla="*/ 42 h 10000"/>
                <a:gd name="connsiteX30" fmla="*/ 591 w 10035"/>
                <a:gd name="connsiteY30" fmla="*/ 23 h 10000"/>
                <a:gd name="connsiteX31" fmla="*/ 807 w 10035"/>
                <a:gd name="connsiteY31" fmla="*/ 8 h 10000"/>
                <a:gd name="connsiteX32" fmla="*/ 1043 w 10035"/>
                <a:gd name="connsiteY32" fmla="*/ 0 h 10000"/>
                <a:gd name="connsiteX33" fmla="*/ 1311 w 10035"/>
                <a:gd name="connsiteY33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1588 w 10035"/>
                <a:gd name="connsiteY16" fmla="*/ 10000 h 10000"/>
                <a:gd name="connsiteX17" fmla="*/ 1177 w 10035"/>
                <a:gd name="connsiteY17" fmla="*/ 9985 h 10000"/>
                <a:gd name="connsiteX18" fmla="*/ 807 w 10035"/>
                <a:gd name="connsiteY18" fmla="*/ 9924 h 10000"/>
                <a:gd name="connsiteX19" fmla="*/ 498 w 10035"/>
                <a:gd name="connsiteY19" fmla="*/ 9833 h 10000"/>
                <a:gd name="connsiteX20" fmla="*/ 261 w 10035"/>
                <a:gd name="connsiteY20" fmla="*/ 9715 h 10000"/>
                <a:gd name="connsiteX21" fmla="*/ 86 w 10035"/>
                <a:gd name="connsiteY21" fmla="*/ 9579 h 10000"/>
                <a:gd name="connsiteX22" fmla="*/ 35 w 10035"/>
                <a:gd name="connsiteY22" fmla="*/ 9423 h 10000"/>
                <a:gd name="connsiteX23" fmla="*/ 0 w 10035"/>
                <a:gd name="connsiteY23" fmla="*/ 2691 h 10000"/>
                <a:gd name="connsiteX24" fmla="*/ 35 w 10035"/>
                <a:gd name="connsiteY24" fmla="*/ 292 h 10000"/>
                <a:gd name="connsiteX25" fmla="*/ 66 w 10035"/>
                <a:gd name="connsiteY25" fmla="*/ 201 h 10000"/>
                <a:gd name="connsiteX26" fmla="*/ 128 w 10035"/>
                <a:gd name="connsiteY26" fmla="*/ 133 h 10000"/>
                <a:gd name="connsiteX27" fmla="*/ 261 w 10035"/>
                <a:gd name="connsiteY27" fmla="*/ 76 h 10000"/>
                <a:gd name="connsiteX28" fmla="*/ 405 w 10035"/>
                <a:gd name="connsiteY28" fmla="*/ 42 h 10000"/>
                <a:gd name="connsiteX29" fmla="*/ 591 w 10035"/>
                <a:gd name="connsiteY29" fmla="*/ 23 h 10000"/>
                <a:gd name="connsiteX30" fmla="*/ 807 w 10035"/>
                <a:gd name="connsiteY30" fmla="*/ 8 h 10000"/>
                <a:gd name="connsiteX31" fmla="*/ 1043 w 10035"/>
                <a:gd name="connsiteY31" fmla="*/ 0 h 10000"/>
                <a:gd name="connsiteX32" fmla="*/ 1311 w 10035"/>
                <a:gd name="connsiteY32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1588 w 10035"/>
                <a:gd name="connsiteY15" fmla="*/ 10000 h 10000"/>
                <a:gd name="connsiteX16" fmla="*/ 1177 w 10035"/>
                <a:gd name="connsiteY16" fmla="*/ 9985 h 10000"/>
                <a:gd name="connsiteX17" fmla="*/ 807 w 10035"/>
                <a:gd name="connsiteY17" fmla="*/ 9924 h 10000"/>
                <a:gd name="connsiteX18" fmla="*/ 498 w 10035"/>
                <a:gd name="connsiteY18" fmla="*/ 9833 h 10000"/>
                <a:gd name="connsiteX19" fmla="*/ 261 w 10035"/>
                <a:gd name="connsiteY19" fmla="*/ 9715 h 10000"/>
                <a:gd name="connsiteX20" fmla="*/ 86 w 10035"/>
                <a:gd name="connsiteY20" fmla="*/ 9579 h 10000"/>
                <a:gd name="connsiteX21" fmla="*/ 35 w 10035"/>
                <a:gd name="connsiteY21" fmla="*/ 9423 h 10000"/>
                <a:gd name="connsiteX22" fmla="*/ 0 w 10035"/>
                <a:gd name="connsiteY22" fmla="*/ 2691 h 10000"/>
                <a:gd name="connsiteX23" fmla="*/ 35 w 10035"/>
                <a:gd name="connsiteY23" fmla="*/ 292 h 10000"/>
                <a:gd name="connsiteX24" fmla="*/ 66 w 10035"/>
                <a:gd name="connsiteY24" fmla="*/ 201 h 10000"/>
                <a:gd name="connsiteX25" fmla="*/ 128 w 10035"/>
                <a:gd name="connsiteY25" fmla="*/ 133 h 10000"/>
                <a:gd name="connsiteX26" fmla="*/ 261 w 10035"/>
                <a:gd name="connsiteY26" fmla="*/ 76 h 10000"/>
                <a:gd name="connsiteX27" fmla="*/ 405 w 10035"/>
                <a:gd name="connsiteY27" fmla="*/ 42 h 10000"/>
                <a:gd name="connsiteX28" fmla="*/ 591 w 10035"/>
                <a:gd name="connsiteY28" fmla="*/ 23 h 10000"/>
                <a:gd name="connsiteX29" fmla="*/ 807 w 10035"/>
                <a:gd name="connsiteY29" fmla="*/ 8 h 10000"/>
                <a:gd name="connsiteX30" fmla="*/ 1043 w 10035"/>
                <a:gd name="connsiteY30" fmla="*/ 0 h 10000"/>
                <a:gd name="connsiteX31" fmla="*/ 1311 w 10035"/>
                <a:gd name="connsiteY31" fmla="*/ 0 h 10000"/>
                <a:gd name="connsiteX0" fmla="*/ 1311 w 10035"/>
                <a:gd name="connsiteY0" fmla="*/ 0 h 10136"/>
                <a:gd name="connsiteX1" fmla="*/ 1588 w 10035"/>
                <a:gd name="connsiteY1" fmla="*/ 0 h 10136"/>
                <a:gd name="connsiteX2" fmla="*/ 8471 w 10035"/>
                <a:gd name="connsiteY2" fmla="*/ 0 h 10136"/>
                <a:gd name="connsiteX3" fmla="*/ 8759 w 10035"/>
                <a:gd name="connsiteY3" fmla="*/ 0 h 10136"/>
                <a:gd name="connsiteX4" fmla="*/ 9016 w 10035"/>
                <a:gd name="connsiteY4" fmla="*/ 0 h 10136"/>
                <a:gd name="connsiteX5" fmla="*/ 9263 w 10035"/>
                <a:gd name="connsiteY5" fmla="*/ 8 h 10136"/>
                <a:gd name="connsiteX6" fmla="*/ 9490 w 10035"/>
                <a:gd name="connsiteY6" fmla="*/ 23 h 10136"/>
                <a:gd name="connsiteX7" fmla="*/ 9675 w 10035"/>
                <a:gd name="connsiteY7" fmla="*/ 42 h 10136"/>
                <a:gd name="connsiteX8" fmla="*/ 9829 w 10035"/>
                <a:gd name="connsiteY8" fmla="*/ 76 h 10136"/>
                <a:gd name="connsiteX9" fmla="*/ 9942 w 10035"/>
                <a:gd name="connsiteY9" fmla="*/ 133 h 10136"/>
                <a:gd name="connsiteX10" fmla="*/ 10014 w 10035"/>
                <a:gd name="connsiteY10" fmla="*/ 201 h 10136"/>
                <a:gd name="connsiteX11" fmla="*/ 10035 w 10035"/>
                <a:gd name="connsiteY11" fmla="*/ 292 h 10136"/>
                <a:gd name="connsiteX12" fmla="*/ 10001 w 10035"/>
                <a:gd name="connsiteY12" fmla="*/ 2673 h 10136"/>
                <a:gd name="connsiteX13" fmla="*/ 10035 w 10035"/>
                <a:gd name="connsiteY13" fmla="*/ 9423 h 10136"/>
                <a:gd name="connsiteX14" fmla="*/ 1588 w 10035"/>
                <a:gd name="connsiteY14" fmla="*/ 10000 h 10136"/>
                <a:gd name="connsiteX15" fmla="*/ 1177 w 10035"/>
                <a:gd name="connsiteY15" fmla="*/ 9985 h 10136"/>
                <a:gd name="connsiteX16" fmla="*/ 807 w 10035"/>
                <a:gd name="connsiteY16" fmla="*/ 9924 h 10136"/>
                <a:gd name="connsiteX17" fmla="*/ 498 w 10035"/>
                <a:gd name="connsiteY17" fmla="*/ 9833 h 10136"/>
                <a:gd name="connsiteX18" fmla="*/ 261 w 10035"/>
                <a:gd name="connsiteY18" fmla="*/ 9715 h 10136"/>
                <a:gd name="connsiteX19" fmla="*/ 86 w 10035"/>
                <a:gd name="connsiteY19" fmla="*/ 9579 h 10136"/>
                <a:gd name="connsiteX20" fmla="*/ 35 w 10035"/>
                <a:gd name="connsiteY20" fmla="*/ 9423 h 10136"/>
                <a:gd name="connsiteX21" fmla="*/ 0 w 10035"/>
                <a:gd name="connsiteY21" fmla="*/ 2691 h 10136"/>
                <a:gd name="connsiteX22" fmla="*/ 35 w 10035"/>
                <a:gd name="connsiteY22" fmla="*/ 292 h 10136"/>
                <a:gd name="connsiteX23" fmla="*/ 66 w 10035"/>
                <a:gd name="connsiteY23" fmla="*/ 201 h 10136"/>
                <a:gd name="connsiteX24" fmla="*/ 128 w 10035"/>
                <a:gd name="connsiteY24" fmla="*/ 133 h 10136"/>
                <a:gd name="connsiteX25" fmla="*/ 261 w 10035"/>
                <a:gd name="connsiteY25" fmla="*/ 76 h 10136"/>
                <a:gd name="connsiteX26" fmla="*/ 405 w 10035"/>
                <a:gd name="connsiteY26" fmla="*/ 42 h 10136"/>
                <a:gd name="connsiteX27" fmla="*/ 591 w 10035"/>
                <a:gd name="connsiteY27" fmla="*/ 23 h 10136"/>
                <a:gd name="connsiteX28" fmla="*/ 807 w 10035"/>
                <a:gd name="connsiteY28" fmla="*/ 8 h 10136"/>
                <a:gd name="connsiteX29" fmla="*/ 1043 w 10035"/>
                <a:gd name="connsiteY29" fmla="*/ 0 h 10136"/>
                <a:gd name="connsiteX30" fmla="*/ 1311 w 10035"/>
                <a:gd name="connsiteY30" fmla="*/ 0 h 101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588 w 10035"/>
                <a:gd name="connsiteY13" fmla="*/ 10000 h 10000"/>
                <a:gd name="connsiteX14" fmla="*/ 1177 w 10035"/>
                <a:gd name="connsiteY14" fmla="*/ 9985 h 10000"/>
                <a:gd name="connsiteX15" fmla="*/ 807 w 10035"/>
                <a:gd name="connsiteY15" fmla="*/ 9924 h 10000"/>
                <a:gd name="connsiteX16" fmla="*/ 498 w 10035"/>
                <a:gd name="connsiteY16" fmla="*/ 9833 h 10000"/>
                <a:gd name="connsiteX17" fmla="*/ 261 w 10035"/>
                <a:gd name="connsiteY17" fmla="*/ 9715 h 10000"/>
                <a:gd name="connsiteX18" fmla="*/ 86 w 10035"/>
                <a:gd name="connsiteY18" fmla="*/ 9579 h 10000"/>
                <a:gd name="connsiteX19" fmla="*/ 35 w 10035"/>
                <a:gd name="connsiteY19" fmla="*/ 9423 h 10000"/>
                <a:gd name="connsiteX20" fmla="*/ 0 w 10035"/>
                <a:gd name="connsiteY20" fmla="*/ 2691 h 10000"/>
                <a:gd name="connsiteX21" fmla="*/ 35 w 10035"/>
                <a:gd name="connsiteY21" fmla="*/ 292 h 10000"/>
                <a:gd name="connsiteX22" fmla="*/ 66 w 10035"/>
                <a:gd name="connsiteY22" fmla="*/ 201 h 10000"/>
                <a:gd name="connsiteX23" fmla="*/ 128 w 10035"/>
                <a:gd name="connsiteY23" fmla="*/ 133 h 10000"/>
                <a:gd name="connsiteX24" fmla="*/ 261 w 10035"/>
                <a:gd name="connsiteY24" fmla="*/ 76 h 10000"/>
                <a:gd name="connsiteX25" fmla="*/ 405 w 10035"/>
                <a:gd name="connsiteY25" fmla="*/ 42 h 10000"/>
                <a:gd name="connsiteX26" fmla="*/ 591 w 10035"/>
                <a:gd name="connsiteY26" fmla="*/ 23 h 10000"/>
                <a:gd name="connsiteX27" fmla="*/ 807 w 10035"/>
                <a:gd name="connsiteY27" fmla="*/ 8 h 10000"/>
                <a:gd name="connsiteX28" fmla="*/ 1043 w 10035"/>
                <a:gd name="connsiteY28" fmla="*/ 0 h 10000"/>
                <a:gd name="connsiteX29" fmla="*/ 1311 w 10035"/>
                <a:gd name="connsiteY29" fmla="*/ 0 h 10000"/>
                <a:gd name="connsiteX0" fmla="*/ 1311 w 10035"/>
                <a:gd name="connsiteY0" fmla="*/ 0 h 9985"/>
                <a:gd name="connsiteX1" fmla="*/ 1588 w 10035"/>
                <a:gd name="connsiteY1" fmla="*/ 0 h 9985"/>
                <a:gd name="connsiteX2" fmla="*/ 8471 w 10035"/>
                <a:gd name="connsiteY2" fmla="*/ 0 h 9985"/>
                <a:gd name="connsiteX3" fmla="*/ 8759 w 10035"/>
                <a:gd name="connsiteY3" fmla="*/ 0 h 9985"/>
                <a:gd name="connsiteX4" fmla="*/ 9016 w 10035"/>
                <a:gd name="connsiteY4" fmla="*/ 0 h 9985"/>
                <a:gd name="connsiteX5" fmla="*/ 9263 w 10035"/>
                <a:gd name="connsiteY5" fmla="*/ 8 h 9985"/>
                <a:gd name="connsiteX6" fmla="*/ 9490 w 10035"/>
                <a:gd name="connsiteY6" fmla="*/ 23 h 9985"/>
                <a:gd name="connsiteX7" fmla="*/ 9675 w 10035"/>
                <a:gd name="connsiteY7" fmla="*/ 42 h 9985"/>
                <a:gd name="connsiteX8" fmla="*/ 9829 w 10035"/>
                <a:gd name="connsiteY8" fmla="*/ 76 h 9985"/>
                <a:gd name="connsiteX9" fmla="*/ 9942 w 10035"/>
                <a:gd name="connsiteY9" fmla="*/ 133 h 9985"/>
                <a:gd name="connsiteX10" fmla="*/ 10014 w 10035"/>
                <a:gd name="connsiteY10" fmla="*/ 201 h 9985"/>
                <a:gd name="connsiteX11" fmla="*/ 10035 w 10035"/>
                <a:gd name="connsiteY11" fmla="*/ 292 h 9985"/>
                <a:gd name="connsiteX12" fmla="*/ 10001 w 10035"/>
                <a:gd name="connsiteY12" fmla="*/ 2673 h 9985"/>
                <a:gd name="connsiteX13" fmla="*/ 1177 w 10035"/>
                <a:gd name="connsiteY13" fmla="*/ 9985 h 9985"/>
                <a:gd name="connsiteX14" fmla="*/ 807 w 10035"/>
                <a:gd name="connsiteY14" fmla="*/ 9924 h 9985"/>
                <a:gd name="connsiteX15" fmla="*/ 498 w 10035"/>
                <a:gd name="connsiteY15" fmla="*/ 9833 h 9985"/>
                <a:gd name="connsiteX16" fmla="*/ 261 w 10035"/>
                <a:gd name="connsiteY16" fmla="*/ 9715 h 9985"/>
                <a:gd name="connsiteX17" fmla="*/ 86 w 10035"/>
                <a:gd name="connsiteY17" fmla="*/ 9579 h 9985"/>
                <a:gd name="connsiteX18" fmla="*/ 35 w 10035"/>
                <a:gd name="connsiteY18" fmla="*/ 9423 h 9985"/>
                <a:gd name="connsiteX19" fmla="*/ 0 w 10035"/>
                <a:gd name="connsiteY19" fmla="*/ 2691 h 9985"/>
                <a:gd name="connsiteX20" fmla="*/ 35 w 10035"/>
                <a:gd name="connsiteY20" fmla="*/ 292 h 9985"/>
                <a:gd name="connsiteX21" fmla="*/ 66 w 10035"/>
                <a:gd name="connsiteY21" fmla="*/ 201 h 9985"/>
                <a:gd name="connsiteX22" fmla="*/ 128 w 10035"/>
                <a:gd name="connsiteY22" fmla="*/ 133 h 9985"/>
                <a:gd name="connsiteX23" fmla="*/ 261 w 10035"/>
                <a:gd name="connsiteY23" fmla="*/ 76 h 9985"/>
                <a:gd name="connsiteX24" fmla="*/ 405 w 10035"/>
                <a:gd name="connsiteY24" fmla="*/ 42 h 9985"/>
                <a:gd name="connsiteX25" fmla="*/ 591 w 10035"/>
                <a:gd name="connsiteY25" fmla="*/ 23 h 9985"/>
                <a:gd name="connsiteX26" fmla="*/ 807 w 10035"/>
                <a:gd name="connsiteY26" fmla="*/ 8 h 9985"/>
                <a:gd name="connsiteX27" fmla="*/ 1043 w 10035"/>
                <a:gd name="connsiteY27" fmla="*/ 0 h 9985"/>
                <a:gd name="connsiteX28" fmla="*/ 1311 w 10035"/>
                <a:gd name="connsiteY28" fmla="*/ 0 h 9985"/>
                <a:gd name="connsiteX0" fmla="*/ 1306 w 10000"/>
                <a:gd name="connsiteY0" fmla="*/ 0 h 9939"/>
                <a:gd name="connsiteX1" fmla="*/ 1582 w 10000"/>
                <a:gd name="connsiteY1" fmla="*/ 0 h 9939"/>
                <a:gd name="connsiteX2" fmla="*/ 8441 w 10000"/>
                <a:gd name="connsiteY2" fmla="*/ 0 h 9939"/>
                <a:gd name="connsiteX3" fmla="*/ 8728 w 10000"/>
                <a:gd name="connsiteY3" fmla="*/ 0 h 9939"/>
                <a:gd name="connsiteX4" fmla="*/ 8985 w 10000"/>
                <a:gd name="connsiteY4" fmla="*/ 0 h 9939"/>
                <a:gd name="connsiteX5" fmla="*/ 9231 w 10000"/>
                <a:gd name="connsiteY5" fmla="*/ 8 h 9939"/>
                <a:gd name="connsiteX6" fmla="*/ 9457 w 10000"/>
                <a:gd name="connsiteY6" fmla="*/ 23 h 9939"/>
                <a:gd name="connsiteX7" fmla="*/ 9641 w 10000"/>
                <a:gd name="connsiteY7" fmla="*/ 42 h 9939"/>
                <a:gd name="connsiteX8" fmla="*/ 9795 w 10000"/>
                <a:gd name="connsiteY8" fmla="*/ 76 h 9939"/>
                <a:gd name="connsiteX9" fmla="*/ 9907 w 10000"/>
                <a:gd name="connsiteY9" fmla="*/ 133 h 9939"/>
                <a:gd name="connsiteX10" fmla="*/ 9979 w 10000"/>
                <a:gd name="connsiteY10" fmla="*/ 201 h 9939"/>
                <a:gd name="connsiteX11" fmla="*/ 10000 w 10000"/>
                <a:gd name="connsiteY11" fmla="*/ 292 h 9939"/>
                <a:gd name="connsiteX12" fmla="*/ 9966 w 10000"/>
                <a:gd name="connsiteY12" fmla="*/ 2677 h 9939"/>
                <a:gd name="connsiteX13" fmla="*/ 804 w 10000"/>
                <a:gd name="connsiteY13" fmla="*/ 9939 h 9939"/>
                <a:gd name="connsiteX14" fmla="*/ 496 w 10000"/>
                <a:gd name="connsiteY14" fmla="*/ 9848 h 9939"/>
                <a:gd name="connsiteX15" fmla="*/ 260 w 10000"/>
                <a:gd name="connsiteY15" fmla="*/ 9730 h 9939"/>
                <a:gd name="connsiteX16" fmla="*/ 86 w 10000"/>
                <a:gd name="connsiteY16" fmla="*/ 9593 h 9939"/>
                <a:gd name="connsiteX17" fmla="*/ 35 w 10000"/>
                <a:gd name="connsiteY17" fmla="*/ 9437 h 9939"/>
                <a:gd name="connsiteX18" fmla="*/ 0 w 10000"/>
                <a:gd name="connsiteY18" fmla="*/ 2695 h 9939"/>
                <a:gd name="connsiteX19" fmla="*/ 35 w 10000"/>
                <a:gd name="connsiteY19" fmla="*/ 292 h 9939"/>
                <a:gd name="connsiteX20" fmla="*/ 66 w 10000"/>
                <a:gd name="connsiteY20" fmla="*/ 201 h 9939"/>
                <a:gd name="connsiteX21" fmla="*/ 128 w 10000"/>
                <a:gd name="connsiteY21" fmla="*/ 133 h 9939"/>
                <a:gd name="connsiteX22" fmla="*/ 260 w 10000"/>
                <a:gd name="connsiteY22" fmla="*/ 76 h 9939"/>
                <a:gd name="connsiteX23" fmla="*/ 404 w 10000"/>
                <a:gd name="connsiteY23" fmla="*/ 42 h 9939"/>
                <a:gd name="connsiteX24" fmla="*/ 589 w 10000"/>
                <a:gd name="connsiteY24" fmla="*/ 23 h 9939"/>
                <a:gd name="connsiteX25" fmla="*/ 804 w 10000"/>
                <a:gd name="connsiteY25" fmla="*/ 8 h 9939"/>
                <a:gd name="connsiteX26" fmla="*/ 1039 w 10000"/>
                <a:gd name="connsiteY26" fmla="*/ 0 h 9939"/>
                <a:gd name="connsiteX27" fmla="*/ 1306 w 10000"/>
                <a:gd name="connsiteY27" fmla="*/ 0 h 9939"/>
                <a:gd name="connsiteX0" fmla="*/ 1306 w 10000"/>
                <a:gd name="connsiteY0" fmla="*/ 0 h 9908"/>
                <a:gd name="connsiteX1" fmla="*/ 1582 w 10000"/>
                <a:gd name="connsiteY1" fmla="*/ 0 h 9908"/>
                <a:gd name="connsiteX2" fmla="*/ 8441 w 10000"/>
                <a:gd name="connsiteY2" fmla="*/ 0 h 9908"/>
                <a:gd name="connsiteX3" fmla="*/ 8728 w 10000"/>
                <a:gd name="connsiteY3" fmla="*/ 0 h 9908"/>
                <a:gd name="connsiteX4" fmla="*/ 8985 w 10000"/>
                <a:gd name="connsiteY4" fmla="*/ 0 h 9908"/>
                <a:gd name="connsiteX5" fmla="*/ 9231 w 10000"/>
                <a:gd name="connsiteY5" fmla="*/ 8 h 9908"/>
                <a:gd name="connsiteX6" fmla="*/ 9457 w 10000"/>
                <a:gd name="connsiteY6" fmla="*/ 23 h 9908"/>
                <a:gd name="connsiteX7" fmla="*/ 9641 w 10000"/>
                <a:gd name="connsiteY7" fmla="*/ 42 h 9908"/>
                <a:gd name="connsiteX8" fmla="*/ 9795 w 10000"/>
                <a:gd name="connsiteY8" fmla="*/ 76 h 9908"/>
                <a:gd name="connsiteX9" fmla="*/ 9907 w 10000"/>
                <a:gd name="connsiteY9" fmla="*/ 134 h 9908"/>
                <a:gd name="connsiteX10" fmla="*/ 9979 w 10000"/>
                <a:gd name="connsiteY10" fmla="*/ 202 h 9908"/>
                <a:gd name="connsiteX11" fmla="*/ 10000 w 10000"/>
                <a:gd name="connsiteY11" fmla="*/ 294 h 9908"/>
                <a:gd name="connsiteX12" fmla="*/ 9966 w 10000"/>
                <a:gd name="connsiteY12" fmla="*/ 2693 h 9908"/>
                <a:gd name="connsiteX13" fmla="*/ 496 w 10000"/>
                <a:gd name="connsiteY13" fmla="*/ 9908 h 9908"/>
                <a:gd name="connsiteX14" fmla="*/ 260 w 10000"/>
                <a:gd name="connsiteY14" fmla="*/ 9790 h 9908"/>
                <a:gd name="connsiteX15" fmla="*/ 86 w 10000"/>
                <a:gd name="connsiteY15" fmla="*/ 9652 h 9908"/>
                <a:gd name="connsiteX16" fmla="*/ 35 w 10000"/>
                <a:gd name="connsiteY16" fmla="*/ 9495 h 9908"/>
                <a:gd name="connsiteX17" fmla="*/ 0 w 10000"/>
                <a:gd name="connsiteY17" fmla="*/ 2712 h 9908"/>
                <a:gd name="connsiteX18" fmla="*/ 35 w 10000"/>
                <a:gd name="connsiteY18" fmla="*/ 294 h 9908"/>
                <a:gd name="connsiteX19" fmla="*/ 66 w 10000"/>
                <a:gd name="connsiteY19" fmla="*/ 202 h 9908"/>
                <a:gd name="connsiteX20" fmla="*/ 128 w 10000"/>
                <a:gd name="connsiteY20" fmla="*/ 134 h 9908"/>
                <a:gd name="connsiteX21" fmla="*/ 260 w 10000"/>
                <a:gd name="connsiteY21" fmla="*/ 76 h 9908"/>
                <a:gd name="connsiteX22" fmla="*/ 404 w 10000"/>
                <a:gd name="connsiteY22" fmla="*/ 42 h 9908"/>
                <a:gd name="connsiteX23" fmla="*/ 589 w 10000"/>
                <a:gd name="connsiteY23" fmla="*/ 23 h 9908"/>
                <a:gd name="connsiteX24" fmla="*/ 804 w 10000"/>
                <a:gd name="connsiteY24" fmla="*/ 8 h 9908"/>
                <a:gd name="connsiteX25" fmla="*/ 1039 w 10000"/>
                <a:gd name="connsiteY25" fmla="*/ 0 h 9908"/>
                <a:gd name="connsiteX26" fmla="*/ 1306 w 10000"/>
                <a:gd name="connsiteY26" fmla="*/ 0 h 9908"/>
                <a:gd name="connsiteX0" fmla="*/ 1306 w 10000"/>
                <a:gd name="connsiteY0" fmla="*/ 0 h 9881"/>
                <a:gd name="connsiteX1" fmla="*/ 1582 w 10000"/>
                <a:gd name="connsiteY1" fmla="*/ 0 h 9881"/>
                <a:gd name="connsiteX2" fmla="*/ 8441 w 10000"/>
                <a:gd name="connsiteY2" fmla="*/ 0 h 9881"/>
                <a:gd name="connsiteX3" fmla="*/ 8728 w 10000"/>
                <a:gd name="connsiteY3" fmla="*/ 0 h 9881"/>
                <a:gd name="connsiteX4" fmla="*/ 8985 w 10000"/>
                <a:gd name="connsiteY4" fmla="*/ 0 h 9881"/>
                <a:gd name="connsiteX5" fmla="*/ 9231 w 10000"/>
                <a:gd name="connsiteY5" fmla="*/ 8 h 9881"/>
                <a:gd name="connsiteX6" fmla="*/ 9457 w 10000"/>
                <a:gd name="connsiteY6" fmla="*/ 23 h 9881"/>
                <a:gd name="connsiteX7" fmla="*/ 9641 w 10000"/>
                <a:gd name="connsiteY7" fmla="*/ 42 h 9881"/>
                <a:gd name="connsiteX8" fmla="*/ 9795 w 10000"/>
                <a:gd name="connsiteY8" fmla="*/ 77 h 9881"/>
                <a:gd name="connsiteX9" fmla="*/ 9907 w 10000"/>
                <a:gd name="connsiteY9" fmla="*/ 135 h 9881"/>
                <a:gd name="connsiteX10" fmla="*/ 9979 w 10000"/>
                <a:gd name="connsiteY10" fmla="*/ 204 h 9881"/>
                <a:gd name="connsiteX11" fmla="*/ 10000 w 10000"/>
                <a:gd name="connsiteY11" fmla="*/ 297 h 9881"/>
                <a:gd name="connsiteX12" fmla="*/ 9966 w 10000"/>
                <a:gd name="connsiteY12" fmla="*/ 2718 h 9881"/>
                <a:gd name="connsiteX13" fmla="*/ 260 w 10000"/>
                <a:gd name="connsiteY13" fmla="*/ 9881 h 9881"/>
                <a:gd name="connsiteX14" fmla="*/ 86 w 10000"/>
                <a:gd name="connsiteY14" fmla="*/ 9742 h 9881"/>
                <a:gd name="connsiteX15" fmla="*/ 35 w 10000"/>
                <a:gd name="connsiteY15" fmla="*/ 9583 h 9881"/>
                <a:gd name="connsiteX16" fmla="*/ 0 w 10000"/>
                <a:gd name="connsiteY16" fmla="*/ 2737 h 9881"/>
                <a:gd name="connsiteX17" fmla="*/ 35 w 10000"/>
                <a:gd name="connsiteY17" fmla="*/ 297 h 9881"/>
                <a:gd name="connsiteX18" fmla="*/ 66 w 10000"/>
                <a:gd name="connsiteY18" fmla="*/ 204 h 9881"/>
                <a:gd name="connsiteX19" fmla="*/ 128 w 10000"/>
                <a:gd name="connsiteY19" fmla="*/ 135 h 9881"/>
                <a:gd name="connsiteX20" fmla="*/ 260 w 10000"/>
                <a:gd name="connsiteY20" fmla="*/ 77 h 9881"/>
                <a:gd name="connsiteX21" fmla="*/ 404 w 10000"/>
                <a:gd name="connsiteY21" fmla="*/ 42 h 9881"/>
                <a:gd name="connsiteX22" fmla="*/ 589 w 10000"/>
                <a:gd name="connsiteY22" fmla="*/ 23 h 9881"/>
                <a:gd name="connsiteX23" fmla="*/ 804 w 10000"/>
                <a:gd name="connsiteY23" fmla="*/ 8 h 9881"/>
                <a:gd name="connsiteX24" fmla="*/ 1039 w 10000"/>
                <a:gd name="connsiteY24" fmla="*/ 0 h 9881"/>
                <a:gd name="connsiteX25" fmla="*/ 1306 w 10000"/>
                <a:gd name="connsiteY25" fmla="*/ 0 h 9881"/>
                <a:gd name="connsiteX0" fmla="*/ 1306 w 10000"/>
                <a:gd name="connsiteY0" fmla="*/ 0 h 9859"/>
                <a:gd name="connsiteX1" fmla="*/ 1582 w 10000"/>
                <a:gd name="connsiteY1" fmla="*/ 0 h 9859"/>
                <a:gd name="connsiteX2" fmla="*/ 8441 w 10000"/>
                <a:gd name="connsiteY2" fmla="*/ 0 h 9859"/>
                <a:gd name="connsiteX3" fmla="*/ 8728 w 10000"/>
                <a:gd name="connsiteY3" fmla="*/ 0 h 9859"/>
                <a:gd name="connsiteX4" fmla="*/ 8985 w 10000"/>
                <a:gd name="connsiteY4" fmla="*/ 0 h 9859"/>
                <a:gd name="connsiteX5" fmla="*/ 9231 w 10000"/>
                <a:gd name="connsiteY5" fmla="*/ 8 h 9859"/>
                <a:gd name="connsiteX6" fmla="*/ 9457 w 10000"/>
                <a:gd name="connsiteY6" fmla="*/ 23 h 9859"/>
                <a:gd name="connsiteX7" fmla="*/ 9641 w 10000"/>
                <a:gd name="connsiteY7" fmla="*/ 43 h 9859"/>
                <a:gd name="connsiteX8" fmla="*/ 9795 w 10000"/>
                <a:gd name="connsiteY8" fmla="*/ 78 h 9859"/>
                <a:gd name="connsiteX9" fmla="*/ 9907 w 10000"/>
                <a:gd name="connsiteY9" fmla="*/ 137 h 9859"/>
                <a:gd name="connsiteX10" fmla="*/ 9979 w 10000"/>
                <a:gd name="connsiteY10" fmla="*/ 206 h 9859"/>
                <a:gd name="connsiteX11" fmla="*/ 10000 w 10000"/>
                <a:gd name="connsiteY11" fmla="*/ 301 h 9859"/>
                <a:gd name="connsiteX12" fmla="*/ 9966 w 10000"/>
                <a:gd name="connsiteY12" fmla="*/ 2751 h 9859"/>
                <a:gd name="connsiteX13" fmla="*/ 86 w 10000"/>
                <a:gd name="connsiteY13" fmla="*/ 9859 h 9859"/>
                <a:gd name="connsiteX14" fmla="*/ 35 w 10000"/>
                <a:gd name="connsiteY14" fmla="*/ 9698 h 9859"/>
                <a:gd name="connsiteX15" fmla="*/ 0 w 10000"/>
                <a:gd name="connsiteY15" fmla="*/ 2770 h 9859"/>
                <a:gd name="connsiteX16" fmla="*/ 35 w 10000"/>
                <a:gd name="connsiteY16" fmla="*/ 301 h 9859"/>
                <a:gd name="connsiteX17" fmla="*/ 66 w 10000"/>
                <a:gd name="connsiteY17" fmla="*/ 206 h 9859"/>
                <a:gd name="connsiteX18" fmla="*/ 128 w 10000"/>
                <a:gd name="connsiteY18" fmla="*/ 137 h 9859"/>
                <a:gd name="connsiteX19" fmla="*/ 260 w 10000"/>
                <a:gd name="connsiteY19" fmla="*/ 78 h 9859"/>
                <a:gd name="connsiteX20" fmla="*/ 404 w 10000"/>
                <a:gd name="connsiteY20" fmla="*/ 43 h 9859"/>
                <a:gd name="connsiteX21" fmla="*/ 589 w 10000"/>
                <a:gd name="connsiteY21" fmla="*/ 23 h 9859"/>
                <a:gd name="connsiteX22" fmla="*/ 804 w 10000"/>
                <a:gd name="connsiteY22" fmla="*/ 8 h 9859"/>
                <a:gd name="connsiteX23" fmla="*/ 1039 w 10000"/>
                <a:gd name="connsiteY23" fmla="*/ 0 h 9859"/>
                <a:gd name="connsiteX24" fmla="*/ 1306 w 10000"/>
                <a:gd name="connsiteY24" fmla="*/ 0 h 9859"/>
                <a:gd name="connsiteX0" fmla="*/ 1306 w 10000"/>
                <a:gd name="connsiteY0" fmla="*/ 0 h 9837"/>
                <a:gd name="connsiteX1" fmla="*/ 1582 w 10000"/>
                <a:gd name="connsiteY1" fmla="*/ 0 h 9837"/>
                <a:gd name="connsiteX2" fmla="*/ 8441 w 10000"/>
                <a:gd name="connsiteY2" fmla="*/ 0 h 9837"/>
                <a:gd name="connsiteX3" fmla="*/ 8728 w 10000"/>
                <a:gd name="connsiteY3" fmla="*/ 0 h 9837"/>
                <a:gd name="connsiteX4" fmla="*/ 8985 w 10000"/>
                <a:gd name="connsiteY4" fmla="*/ 0 h 9837"/>
                <a:gd name="connsiteX5" fmla="*/ 9231 w 10000"/>
                <a:gd name="connsiteY5" fmla="*/ 8 h 9837"/>
                <a:gd name="connsiteX6" fmla="*/ 9457 w 10000"/>
                <a:gd name="connsiteY6" fmla="*/ 23 h 9837"/>
                <a:gd name="connsiteX7" fmla="*/ 9641 w 10000"/>
                <a:gd name="connsiteY7" fmla="*/ 44 h 9837"/>
                <a:gd name="connsiteX8" fmla="*/ 9795 w 10000"/>
                <a:gd name="connsiteY8" fmla="*/ 79 h 9837"/>
                <a:gd name="connsiteX9" fmla="*/ 9907 w 10000"/>
                <a:gd name="connsiteY9" fmla="*/ 139 h 9837"/>
                <a:gd name="connsiteX10" fmla="*/ 9979 w 10000"/>
                <a:gd name="connsiteY10" fmla="*/ 209 h 9837"/>
                <a:gd name="connsiteX11" fmla="*/ 10000 w 10000"/>
                <a:gd name="connsiteY11" fmla="*/ 305 h 9837"/>
                <a:gd name="connsiteX12" fmla="*/ 9966 w 10000"/>
                <a:gd name="connsiteY12" fmla="*/ 2790 h 9837"/>
                <a:gd name="connsiteX13" fmla="*/ 35 w 10000"/>
                <a:gd name="connsiteY13" fmla="*/ 9837 h 9837"/>
                <a:gd name="connsiteX14" fmla="*/ 0 w 10000"/>
                <a:gd name="connsiteY14" fmla="*/ 2810 h 9837"/>
                <a:gd name="connsiteX15" fmla="*/ 35 w 10000"/>
                <a:gd name="connsiteY15" fmla="*/ 305 h 9837"/>
                <a:gd name="connsiteX16" fmla="*/ 66 w 10000"/>
                <a:gd name="connsiteY16" fmla="*/ 209 h 9837"/>
                <a:gd name="connsiteX17" fmla="*/ 128 w 10000"/>
                <a:gd name="connsiteY17" fmla="*/ 139 h 9837"/>
                <a:gd name="connsiteX18" fmla="*/ 260 w 10000"/>
                <a:gd name="connsiteY18" fmla="*/ 79 h 9837"/>
                <a:gd name="connsiteX19" fmla="*/ 404 w 10000"/>
                <a:gd name="connsiteY19" fmla="*/ 44 h 9837"/>
                <a:gd name="connsiteX20" fmla="*/ 589 w 10000"/>
                <a:gd name="connsiteY20" fmla="*/ 23 h 9837"/>
                <a:gd name="connsiteX21" fmla="*/ 804 w 10000"/>
                <a:gd name="connsiteY21" fmla="*/ 8 h 9837"/>
                <a:gd name="connsiteX22" fmla="*/ 1039 w 10000"/>
                <a:gd name="connsiteY22" fmla="*/ 0 h 9837"/>
                <a:gd name="connsiteX23" fmla="*/ 1306 w 10000"/>
                <a:gd name="connsiteY23" fmla="*/ 0 h 9837"/>
                <a:gd name="connsiteX0" fmla="*/ 1306 w 10000"/>
                <a:gd name="connsiteY0" fmla="*/ 0 h 3163"/>
                <a:gd name="connsiteX1" fmla="*/ 1582 w 10000"/>
                <a:gd name="connsiteY1" fmla="*/ 0 h 3163"/>
                <a:gd name="connsiteX2" fmla="*/ 8441 w 10000"/>
                <a:gd name="connsiteY2" fmla="*/ 0 h 3163"/>
                <a:gd name="connsiteX3" fmla="*/ 8728 w 10000"/>
                <a:gd name="connsiteY3" fmla="*/ 0 h 3163"/>
                <a:gd name="connsiteX4" fmla="*/ 8985 w 10000"/>
                <a:gd name="connsiteY4" fmla="*/ 0 h 3163"/>
                <a:gd name="connsiteX5" fmla="*/ 9231 w 10000"/>
                <a:gd name="connsiteY5" fmla="*/ 8 h 3163"/>
                <a:gd name="connsiteX6" fmla="*/ 9457 w 10000"/>
                <a:gd name="connsiteY6" fmla="*/ 23 h 3163"/>
                <a:gd name="connsiteX7" fmla="*/ 9641 w 10000"/>
                <a:gd name="connsiteY7" fmla="*/ 45 h 3163"/>
                <a:gd name="connsiteX8" fmla="*/ 9795 w 10000"/>
                <a:gd name="connsiteY8" fmla="*/ 80 h 3163"/>
                <a:gd name="connsiteX9" fmla="*/ 9907 w 10000"/>
                <a:gd name="connsiteY9" fmla="*/ 141 h 3163"/>
                <a:gd name="connsiteX10" fmla="*/ 9979 w 10000"/>
                <a:gd name="connsiteY10" fmla="*/ 212 h 3163"/>
                <a:gd name="connsiteX11" fmla="*/ 10000 w 10000"/>
                <a:gd name="connsiteY11" fmla="*/ 310 h 3163"/>
                <a:gd name="connsiteX12" fmla="*/ 9966 w 10000"/>
                <a:gd name="connsiteY12" fmla="*/ 2836 h 3163"/>
                <a:gd name="connsiteX13" fmla="*/ 0 w 10000"/>
                <a:gd name="connsiteY13" fmla="*/ 2857 h 3163"/>
                <a:gd name="connsiteX14" fmla="*/ 35 w 10000"/>
                <a:gd name="connsiteY14" fmla="*/ 310 h 3163"/>
                <a:gd name="connsiteX15" fmla="*/ 66 w 10000"/>
                <a:gd name="connsiteY15" fmla="*/ 212 h 3163"/>
                <a:gd name="connsiteX16" fmla="*/ 128 w 10000"/>
                <a:gd name="connsiteY16" fmla="*/ 141 h 3163"/>
                <a:gd name="connsiteX17" fmla="*/ 260 w 10000"/>
                <a:gd name="connsiteY17" fmla="*/ 80 h 3163"/>
                <a:gd name="connsiteX18" fmla="*/ 404 w 10000"/>
                <a:gd name="connsiteY18" fmla="*/ 45 h 3163"/>
                <a:gd name="connsiteX19" fmla="*/ 589 w 10000"/>
                <a:gd name="connsiteY19" fmla="*/ 23 h 3163"/>
                <a:gd name="connsiteX20" fmla="*/ 804 w 10000"/>
                <a:gd name="connsiteY20" fmla="*/ 8 h 3163"/>
                <a:gd name="connsiteX21" fmla="*/ 1039 w 10000"/>
                <a:gd name="connsiteY21" fmla="*/ 0 h 3163"/>
                <a:gd name="connsiteX22" fmla="*/ 1306 w 10000"/>
                <a:gd name="connsiteY22" fmla="*/ 0 h 3163"/>
                <a:gd name="connsiteX0" fmla="*/ 1306 w 10000"/>
                <a:gd name="connsiteY0" fmla="*/ 0 h 9033"/>
                <a:gd name="connsiteX1" fmla="*/ 1582 w 10000"/>
                <a:gd name="connsiteY1" fmla="*/ 0 h 9033"/>
                <a:gd name="connsiteX2" fmla="*/ 8441 w 10000"/>
                <a:gd name="connsiteY2" fmla="*/ 0 h 9033"/>
                <a:gd name="connsiteX3" fmla="*/ 8728 w 10000"/>
                <a:gd name="connsiteY3" fmla="*/ 0 h 9033"/>
                <a:gd name="connsiteX4" fmla="*/ 8985 w 10000"/>
                <a:gd name="connsiteY4" fmla="*/ 0 h 9033"/>
                <a:gd name="connsiteX5" fmla="*/ 9231 w 10000"/>
                <a:gd name="connsiteY5" fmla="*/ 25 h 9033"/>
                <a:gd name="connsiteX6" fmla="*/ 9457 w 10000"/>
                <a:gd name="connsiteY6" fmla="*/ 73 h 9033"/>
                <a:gd name="connsiteX7" fmla="*/ 9641 w 10000"/>
                <a:gd name="connsiteY7" fmla="*/ 142 h 9033"/>
                <a:gd name="connsiteX8" fmla="*/ 9795 w 10000"/>
                <a:gd name="connsiteY8" fmla="*/ 253 h 9033"/>
                <a:gd name="connsiteX9" fmla="*/ 9907 w 10000"/>
                <a:gd name="connsiteY9" fmla="*/ 446 h 9033"/>
                <a:gd name="connsiteX10" fmla="*/ 9979 w 10000"/>
                <a:gd name="connsiteY10" fmla="*/ 670 h 9033"/>
                <a:gd name="connsiteX11" fmla="*/ 10000 w 10000"/>
                <a:gd name="connsiteY11" fmla="*/ 980 h 9033"/>
                <a:gd name="connsiteX12" fmla="*/ 9966 w 10000"/>
                <a:gd name="connsiteY12" fmla="*/ 8966 h 9033"/>
                <a:gd name="connsiteX13" fmla="*/ 0 w 10000"/>
                <a:gd name="connsiteY13" fmla="*/ 9033 h 9033"/>
                <a:gd name="connsiteX14" fmla="*/ 35 w 10000"/>
                <a:gd name="connsiteY14" fmla="*/ 980 h 9033"/>
                <a:gd name="connsiteX15" fmla="*/ 66 w 10000"/>
                <a:gd name="connsiteY15" fmla="*/ 670 h 9033"/>
                <a:gd name="connsiteX16" fmla="*/ 128 w 10000"/>
                <a:gd name="connsiteY16" fmla="*/ 446 h 9033"/>
                <a:gd name="connsiteX17" fmla="*/ 260 w 10000"/>
                <a:gd name="connsiteY17" fmla="*/ 253 h 9033"/>
                <a:gd name="connsiteX18" fmla="*/ 404 w 10000"/>
                <a:gd name="connsiteY18" fmla="*/ 142 h 9033"/>
                <a:gd name="connsiteX19" fmla="*/ 589 w 10000"/>
                <a:gd name="connsiteY19" fmla="*/ 73 h 9033"/>
                <a:gd name="connsiteX20" fmla="*/ 804 w 10000"/>
                <a:gd name="connsiteY20" fmla="*/ 25 h 9033"/>
                <a:gd name="connsiteX21" fmla="*/ 1039 w 10000"/>
                <a:gd name="connsiteY21" fmla="*/ 0 h 9033"/>
                <a:gd name="connsiteX22" fmla="*/ 1306 w 10000"/>
                <a:gd name="connsiteY22" fmla="*/ 0 h 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9033">
                  <a:moveTo>
                    <a:pt x="1306" y="0"/>
                  </a:moveTo>
                  <a:lnTo>
                    <a:pt x="1582" y="0"/>
                  </a:lnTo>
                  <a:lnTo>
                    <a:pt x="8441" y="0"/>
                  </a:lnTo>
                  <a:lnTo>
                    <a:pt x="8728" y="0"/>
                  </a:lnTo>
                  <a:lnTo>
                    <a:pt x="8985" y="0"/>
                  </a:lnTo>
                  <a:lnTo>
                    <a:pt x="9231" y="25"/>
                  </a:lnTo>
                  <a:lnTo>
                    <a:pt x="9457" y="73"/>
                  </a:lnTo>
                  <a:lnTo>
                    <a:pt x="9641" y="142"/>
                  </a:lnTo>
                  <a:lnTo>
                    <a:pt x="9795" y="253"/>
                  </a:lnTo>
                  <a:lnTo>
                    <a:pt x="9907" y="446"/>
                  </a:lnTo>
                  <a:cubicBezTo>
                    <a:pt x="9931" y="522"/>
                    <a:pt x="9955" y="598"/>
                    <a:pt x="9979" y="670"/>
                  </a:cubicBezTo>
                  <a:cubicBezTo>
                    <a:pt x="9986" y="771"/>
                    <a:pt x="9993" y="879"/>
                    <a:pt x="10000" y="980"/>
                  </a:cubicBezTo>
                  <a:cubicBezTo>
                    <a:pt x="9989" y="3645"/>
                    <a:pt x="9977" y="6310"/>
                    <a:pt x="9966" y="8966"/>
                  </a:cubicBezTo>
                  <a:lnTo>
                    <a:pt x="0" y="9033"/>
                  </a:lnTo>
                  <a:cubicBezTo>
                    <a:pt x="12" y="6348"/>
                    <a:pt x="23" y="3664"/>
                    <a:pt x="35" y="980"/>
                  </a:cubicBezTo>
                  <a:cubicBezTo>
                    <a:pt x="45" y="879"/>
                    <a:pt x="56" y="771"/>
                    <a:pt x="66" y="670"/>
                  </a:cubicBezTo>
                  <a:cubicBezTo>
                    <a:pt x="87" y="598"/>
                    <a:pt x="107" y="522"/>
                    <a:pt x="128" y="446"/>
                  </a:cubicBezTo>
                  <a:lnTo>
                    <a:pt x="260" y="253"/>
                  </a:lnTo>
                  <a:lnTo>
                    <a:pt x="404" y="142"/>
                  </a:lnTo>
                  <a:lnTo>
                    <a:pt x="589" y="73"/>
                  </a:lnTo>
                  <a:lnTo>
                    <a:pt x="804" y="25"/>
                  </a:lnTo>
                  <a:lnTo>
                    <a:pt x="1039" y="0"/>
                  </a:lnTo>
                  <a:lnTo>
                    <a:pt x="1306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 rot="3243413">
              <a:off x="4649429" y="4520863"/>
              <a:ext cx="651404" cy="74522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3243413">
              <a:off x="4581473" y="4559937"/>
              <a:ext cx="651404" cy="98887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36344" y="3850118"/>
            <a:ext cx="1318272" cy="500422"/>
            <a:chOff x="2220087" y="1905000"/>
            <a:chExt cx="2197925" cy="8382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V="1">
            <a:off x="3671682" y="4621367"/>
            <a:ext cx="2313761" cy="442028"/>
            <a:chOff x="-392630" y="1946769"/>
            <a:chExt cx="5197432" cy="74039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-392630" y="1946769"/>
              <a:ext cx="4010878" cy="0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18248" y="1946769"/>
              <a:ext cx="1186554" cy="74039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H="1">
            <a:off x="7403718" y="3703090"/>
            <a:ext cx="978457" cy="500422"/>
            <a:chOff x="2220087" y="1905000"/>
            <a:chExt cx="2197925" cy="838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H="1" flipV="1">
            <a:off x="7610416" y="4789574"/>
            <a:ext cx="1077059" cy="632657"/>
            <a:chOff x="2220087" y="1905000"/>
            <a:chExt cx="2419418" cy="105969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9809" y="1905000"/>
              <a:ext cx="1059696" cy="10596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090681" y="2719600"/>
            <a:ext cx="2073087" cy="1723065"/>
            <a:chOff x="924401" y="1676400"/>
            <a:chExt cx="2315306" cy="3249902"/>
          </a:xfrm>
        </p:grpSpPr>
        <p:sp>
          <p:nvSpPr>
            <p:cNvPr id="48" name="TextBox 47"/>
            <p:cNvSpPr txBox="1"/>
            <p:nvPr/>
          </p:nvSpPr>
          <p:spPr>
            <a:xfrm>
              <a:off x="924401" y="3080305"/>
              <a:ext cx="2315306" cy="184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გაუმჯობესდა </a:t>
              </a: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ხელმისაწვდომობა 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სერვისებზე </a:t>
              </a:r>
              <a:endParaRPr lang="ka-GE" sz="16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endParaRPr>
            </a:p>
            <a:p>
              <a:pPr algn="ctr"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9012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I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479949" y="1659278"/>
            <a:ext cx="2956648" cy="2646665"/>
            <a:chOff x="8090657" y="1676400"/>
            <a:chExt cx="2964672" cy="2646665"/>
          </a:xfrm>
        </p:grpSpPr>
        <p:sp>
          <p:nvSpPr>
            <p:cNvPr id="51" name="TextBox 50"/>
            <p:cNvSpPr txBox="1"/>
            <p:nvPr/>
          </p:nvSpPr>
          <p:spPr>
            <a:xfrm>
              <a:off x="8090657" y="3344336"/>
              <a:ext cx="21336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გაუმჯობესდა </a:t>
              </a: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ფინანსური დაცულობა</a:t>
              </a:r>
            </a:p>
            <a:p>
              <a:pPr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21729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804578" y="5008607"/>
            <a:ext cx="2127825" cy="98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გაიზარდა ნდობა სახელმწიფოს </a:t>
            </a:r>
            <a:r>
              <a:rPr lang="ka-GE" sz="1600" dirty="0">
                <a:solidFill>
                  <a:schemeClr val="tx2">
                    <a:lumMod val="75000"/>
                  </a:schemeClr>
                </a:solidFill>
              </a:rPr>
              <a:t>მიერ  დაფინანსებულ </a:t>
            </a: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სერვისებზე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56060" y="4677954"/>
            <a:ext cx="18401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შემცირდა </a:t>
            </a:r>
            <a:r>
              <a:rPr lang="ka-GE" sz="16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ფინანსური ბარიერები</a:t>
            </a:r>
          </a:p>
          <a:p>
            <a:pPr algn="r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909" y="643615"/>
            <a:ext cx="9795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ka-GE" sz="2000" dirty="0" smtClean="0">
                <a:solidFill>
                  <a:srgbClr val="C00000"/>
                </a:solidFill>
              </a:rPr>
              <a:t>ჯანდაცვის მსოფლიო ორგანიზაციის   შეფასება: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ka-GE" sz="2000" dirty="0" smtClean="0">
                <a:solidFill>
                  <a:srgbClr val="C00000"/>
                </a:solidFill>
              </a:rPr>
              <a:t>საქართველოს </a:t>
            </a:r>
            <a:r>
              <a:rPr lang="ka-GE" sz="2000" dirty="0">
                <a:solidFill>
                  <a:srgbClr val="C00000"/>
                </a:solidFill>
              </a:rPr>
              <a:t>მთავრობამ თითოეული მოქალაქისათვის შექმნა ჯანდაცვის უფლებით უნივერსალური სარგებლობის ფუნდამენტი 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ka-GE" sz="2000" dirty="0">
              <a:solidFill>
                <a:srgbClr val="C00000"/>
              </a:solidFill>
              <a:sym typeface="Wingdings" pitchFamily="2" charset="2"/>
            </a:endParaRPr>
          </a:p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36326" y="1874721"/>
            <a:ext cx="265650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endParaRPr lang="ka-GE" sz="1600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გაიზარდა სამედიცინო სერვისების უტილიზაცია</a:t>
            </a:r>
            <a:endParaRPr lang="ka-GE" sz="16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351255" y="2810150"/>
            <a:ext cx="0" cy="1006429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4062" r="82540" b="72887"/>
          <a:stretch/>
        </p:blipFill>
        <p:spPr bwMode="auto">
          <a:xfrm>
            <a:off x="235868" y="223435"/>
            <a:ext cx="2074270" cy="8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582" y="3895707"/>
            <a:ext cx="154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HUES 2017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6" y="2220980"/>
            <a:ext cx="1007490" cy="12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2" y="4601774"/>
            <a:ext cx="1116119" cy="1520754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1376701" y="2090165"/>
            <a:ext cx="736982" cy="427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0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2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ანაზღაურებისა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და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დაკონტრაქტების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მექანიზმების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დახვეწა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DRG </a:t>
            </a:r>
            <a:r>
              <a:rPr lang="en-US" dirty="0" err="1"/>
              <a:t>სისტემის</a:t>
            </a:r>
            <a:r>
              <a:rPr lang="en-US" dirty="0"/>
              <a:t> </a:t>
            </a:r>
            <a:r>
              <a:rPr lang="en-US" dirty="0" err="1"/>
              <a:t>განვითარება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 smtClean="0"/>
              <a:t>დანერგვა</a:t>
            </a:r>
            <a:endParaRPr lang="ka-GE" dirty="0" smtClean="0"/>
          </a:p>
          <a:p>
            <a:r>
              <a:rPr lang="ka-GE" dirty="0"/>
              <a:t>. </a:t>
            </a:r>
            <a:r>
              <a:rPr lang="en-US" dirty="0" err="1"/>
              <a:t>პირველადი</a:t>
            </a:r>
            <a:r>
              <a:rPr lang="en-US" dirty="0"/>
              <a:t> </a:t>
            </a:r>
            <a:r>
              <a:rPr lang="en-US" dirty="0" err="1"/>
              <a:t>ჯანდაცვის</a:t>
            </a:r>
            <a:r>
              <a:rPr lang="en-US" dirty="0"/>
              <a:t> </a:t>
            </a:r>
            <a:r>
              <a:rPr lang="en-US" dirty="0" err="1"/>
              <a:t>დაფინანსების</a:t>
            </a:r>
            <a:r>
              <a:rPr lang="en-US" dirty="0"/>
              <a:t> </a:t>
            </a:r>
            <a:r>
              <a:rPr lang="en-US" dirty="0" err="1"/>
              <a:t>კრიტიკული</a:t>
            </a:r>
            <a:r>
              <a:rPr lang="en-US" dirty="0"/>
              <a:t> </a:t>
            </a:r>
            <a:r>
              <a:rPr lang="en-US" dirty="0" err="1"/>
              <a:t>შეფასება</a:t>
            </a:r>
            <a:r>
              <a:rPr lang="en-US" dirty="0"/>
              <a:t> (</a:t>
            </a:r>
            <a:r>
              <a:rPr lang="en-US" dirty="0" err="1"/>
              <a:t>სოფლის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საყოველთაო</a:t>
            </a:r>
            <a:r>
              <a:rPr lang="en-US" dirty="0"/>
              <a:t> </a:t>
            </a:r>
            <a:r>
              <a:rPr lang="en-US" dirty="0" err="1"/>
              <a:t>ჯანდაცვის</a:t>
            </a:r>
            <a:r>
              <a:rPr lang="en-US" dirty="0"/>
              <a:t> </a:t>
            </a:r>
            <a:r>
              <a:rPr lang="en-US" dirty="0" err="1"/>
              <a:t>პროგრამების</a:t>
            </a:r>
            <a:r>
              <a:rPr lang="en-US" dirty="0"/>
              <a:t>, </a:t>
            </a:r>
            <a:r>
              <a:rPr lang="en-US" dirty="0" err="1"/>
              <a:t>ვერტიკალური</a:t>
            </a:r>
            <a:r>
              <a:rPr lang="en-US" dirty="0"/>
              <a:t> </a:t>
            </a:r>
            <a:r>
              <a:rPr lang="en-US" dirty="0" err="1"/>
              <a:t>პროგრამების</a:t>
            </a:r>
            <a:r>
              <a:rPr lang="en-US" dirty="0"/>
              <a:t> </a:t>
            </a:r>
            <a:r>
              <a:rPr lang="en-US" dirty="0" err="1"/>
              <a:t>ინტეგრირების</a:t>
            </a:r>
            <a:r>
              <a:rPr lang="en-US" dirty="0"/>
              <a:t> </a:t>
            </a:r>
            <a:r>
              <a:rPr lang="en-US" dirty="0" err="1"/>
              <a:t>გათვალისწინებით</a:t>
            </a:r>
            <a:r>
              <a:rPr lang="en-US" dirty="0"/>
              <a:t>), </a:t>
            </a:r>
            <a:r>
              <a:rPr lang="en-US" dirty="0" err="1"/>
              <a:t>შედეგებზე</a:t>
            </a:r>
            <a:r>
              <a:rPr lang="en-US" dirty="0"/>
              <a:t> </a:t>
            </a:r>
            <a:r>
              <a:rPr lang="en-US" dirty="0" err="1"/>
              <a:t>დაფუძნებული</a:t>
            </a:r>
            <a:r>
              <a:rPr lang="en-US" dirty="0"/>
              <a:t> </a:t>
            </a:r>
            <a:r>
              <a:rPr lang="en-US" dirty="0" err="1"/>
              <a:t>დაფინანსების</a:t>
            </a:r>
            <a:r>
              <a:rPr lang="en-US" dirty="0"/>
              <a:t> (RBF) </a:t>
            </a:r>
            <a:r>
              <a:rPr lang="en-US" dirty="0" err="1" smtClean="0"/>
              <a:t>პრინციპებით</a:t>
            </a:r>
            <a:endParaRPr lang="ka-GE" dirty="0" smtClean="0"/>
          </a:p>
          <a:p>
            <a:r>
              <a:rPr lang="en-US" dirty="0" err="1"/>
              <a:t>მომსახურების</a:t>
            </a:r>
            <a:r>
              <a:rPr lang="en-US" dirty="0"/>
              <a:t> </a:t>
            </a:r>
            <a:r>
              <a:rPr lang="en-US" dirty="0" err="1"/>
              <a:t>შესყიდვის</a:t>
            </a:r>
            <a:r>
              <a:rPr lang="en-US" dirty="0"/>
              <a:t> </a:t>
            </a:r>
            <a:r>
              <a:rPr lang="en-US" dirty="0" err="1"/>
              <a:t>მიზნით</a:t>
            </a:r>
            <a:r>
              <a:rPr lang="en-US" dirty="0"/>
              <a:t> </a:t>
            </a:r>
            <a:r>
              <a:rPr lang="en-US" dirty="0" err="1"/>
              <a:t>დაკონტრაქტების</a:t>
            </a:r>
            <a:r>
              <a:rPr lang="en-US" dirty="0"/>
              <a:t> </a:t>
            </a:r>
            <a:r>
              <a:rPr lang="en-US" dirty="0" err="1"/>
              <a:t>პრინციპების</a:t>
            </a:r>
            <a:r>
              <a:rPr lang="en-US" dirty="0"/>
              <a:t> </a:t>
            </a:r>
            <a:r>
              <a:rPr lang="en-US" dirty="0" err="1"/>
              <a:t>შემუშავება</a:t>
            </a:r>
            <a:r>
              <a:rPr lang="en-US" dirty="0"/>
              <a:t>, </a:t>
            </a:r>
            <a:r>
              <a:rPr lang="en-US" dirty="0" err="1"/>
              <a:t>მათ</a:t>
            </a:r>
            <a:r>
              <a:rPr lang="en-US" dirty="0"/>
              <a:t> </a:t>
            </a:r>
            <a:r>
              <a:rPr lang="en-US" dirty="0" err="1"/>
              <a:t>შორის</a:t>
            </a:r>
            <a:r>
              <a:rPr lang="en-US" dirty="0"/>
              <a:t> </a:t>
            </a:r>
            <a:r>
              <a:rPr lang="en-US" dirty="0" err="1"/>
              <a:t>სელექტიური</a:t>
            </a:r>
            <a:r>
              <a:rPr lang="en-US" dirty="0"/>
              <a:t> </a:t>
            </a:r>
            <a:r>
              <a:rPr lang="en-US" dirty="0" err="1"/>
              <a:t>კონტრაქტირება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კონტრაქტის</a:t>
            </a:r>
            <a:r>
              <a:rPr lang="en-US" dirty="0"/>
              <a:t> </a:t>
            </a:r>
            <a:r>
              <a:rPr lang="en-US" dirty="0" err="1"/>
              <a:t>შესრულების</a:t>
            </a:r>
            <a:r>
              <a:rPr lang="en-US" dirty="0"/>
              <a:t> </a:t>
            </a:r>
            <a:r>
              <a:rPr lang="en-US" dirty="0" err="1"/>
              <a:t>მონიტორინგი</a:t>
            </a:r>
            <a:r>
              <a:rPr lang="en-US" dirty="0"/>
              <a:t>/</a:t>
            </a:r>
            <a:r>
              <a:rPr lang="en-US" dirty="0" err="1"/>
              <a:t>შეფასება</a:t>
            </a:r>
            <a:r>
              <a:rPr lang="en-US" dirty="0"/>
              <a:t> </a:t>
            </a:r>
          </a:p>
          <a:p>
            <a:r>
              <a:rPr lang="en-US" dirty="0" err="1"/>
              <a:t>ჯანდაცვის</a:t>
            </a:r>
            <a:r>
              <a:rPr lang="en-US" dirty="0"/>
              <a:t> </a:t>
            </a:r>
            <a:r>
              <a:rPr lang="en-US" dirty="0" err="1"/>
              <a:t>მომსახურებების</a:t>
            </a:r>
            <a:r>
              <a:rPr lang="en-US" dirty="0"/>
              <a:t> </a:t>
            </a:r>
            <a:r>
              <a:rPr lang="en-US" dirty="0" err="1"/>
              <a:t>საჭიროებების</a:t>
            </a:r>
            <a:r>
              <a:rPr lang="en-US" dirty="0"/>
              <a:t> </a:t>
            </a:r>
            <a:r>
              <a:rPr lang="en-US" dirty="0" err="1"/>
              <a:t>შეფასება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7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მეორე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871682"/>
              </p:ext>
            </p:extLst>
          </p:nvPr>
        </p:nvGraphicFramePr>
        <p:xfrm>
          <a:off x="609600" y="1600200"/>
          <a:ext cx="10972800" cy="361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/>
                <a:gridCol w="1654628"/>
                <a:gridCol w="1338943"/>
                <a:gridCol w="1208314"/>
                <a:gridCol w="1458686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DRGs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-ის წილი ჰოსპიტალურ  მომსახურეობაზე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ხელმისაწვდომი იქნება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DRG </a:t>
                      </a: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-ის დანერგვის შემდეგ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2021</a:t>
                      </a: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წელს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1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ჰოსპიტალური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სპეციალიზებული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მომსახურებების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წილი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საერთო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მოცულობიდან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რომლებიც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სელექტიური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კონტრაქტირების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მექანიზმებით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იქნა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შესყიდული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7%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7%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4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885"/>
            <a:ext cx="10972800" cy="1143000"/>
          </a:xfrm>
        </p:spPr>
        <p:txBody>
          <a:bodyPr>
            <a:noAutofit/>
          </a:bodyPr>
          <a:lstStyle/>
          <a:p>
            <a:r>
              <a:rPr lang="ka-GE" sz="2800" b="1" dirty="0">
                <a:solidFill>
                  <a:schemeClr val="accent2">
                    <a:lumMod val="50000"/>
                  </a:schemeClr>
                </a:solidFill>
              </a:rPr>
              <a:t>ამოცანა 3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2800" b="1" dirty="0">
                <a:solidFill>
                  <a:schemeClr val="accent2">
                    <a:lumMod val="50000"/>
                  </a:schemeClr>
                </a:solidFill>
              </a:rPr>
              <a:t>ჯანდაცვის მომსახურების პაკეტის შესაბამისობა მოსახლეობის საჭიროებებთან ჯანდაცვის სფეროში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01" y="1457699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ჯანდაცვის</a:t>
            </a:r>
            <a:r>
              <a:rPr lang="en-US" sz="2800" dirty="0"/>
              <a:t> </a:t>
            </a:r>
            <a:r>
              <a:rPr lang="en-US" sz="2800" dirty="0" err="1"/>
              <a:t>მომსახურებების</a:t>
            </a:r>
            <a:r>
              <a:rPr lang="en-US" sz="2800" dirty="0"/>
              <a:t> </a:t>
            </a:r>
            <a:r>
              <a:rPr lang="en-US" sz="2800" dirty="0" err="1"/>
              <a:t>პაკეტის</a:t>
            </a:r>
            <a:r>
              <a:rPr lang="en-US" sz="2800" dirty="0"/>
              <a:t> </a:t>
            </a:r>
            <a:r>
              <a:rPr lang="en-US" sz="2800" dirty="0" err="1"/>
              <a:t>გადახედვისა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განახლების</a:t>
            </a:r>
            <a:r>
              <a:rPr lang="en-US" sz="2800" dirty="0"/>
              <a:t> </a:t>
            </a:r>
            <a:r>
              <a:rPr lang="en-US" sz="2800" dirty="0" err="1"/>
              <a:t>პროცესის</a:t>
            </a:r>
            <a:r>
              <a:rPr lang="en-US" sz="2800" dirty="0"/>
              <a:t> </a:t>
            </a:r>
            <a:r>
              <a:rPr lang="en-US" sz="2800" dirty="0" err="1" smtClean="0"/>
              <a:t>შემუშავება</a:t>
            </a:r>
            <a:endParaRPr lang="ka-GE" sz="2800" dirty="0" smtClean="0"/>
          </a:p>
          <a:p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574068"/>
              </p:ext>
            </p:extLst>
          </p:nvPr>
        </p:nvGraphicFramePr>
        <p:xfrm>
          <a:off x="704603" y="2657104"/>
          <a:ext cx="109728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/>
                <a:gridCol w="1654628"/>
                <a:gridCol w="1338943"/>
                <a:gridCol w="1208314"/>
                <a:gridCol w="1458686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კონსულტაციების პროცენტული წილი, რომელთა დროსაც მედიკამენტი გამოიწერა, მაგრამ ვერ იქნა შესყიდული მაღალი ფასის გამო (დაუკმაყოფილებელი საჭიროებები)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კვლევის შედეგები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95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ამოცანა 4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პირველადი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ჯანდაცვის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გაძლიერება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 და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სპეციალისტ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ებ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ის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მომსახურებაზე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თანასწორი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წვდომის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უზრუნველყოფა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849" y="2003965"/>
            <a:ext cx="10972800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err="1"/>
              <a:t>რეფერირების</a:t>
            </a:r>
            <a:r>
              <a:rPr lang="en-US" dirty="0"/>
              <a:t> (</a:t>
            </a:r>
            <a:r>
              <a:rPr lang="en-US" dirty="0" err="1"/>
              <a:t>მიმართვის</a:t>
            </a:r>
            <a:r>
              <a:rPr lang="en-US" dirty="0"/>
              <a:t>) </a:t>
            </a:r>
            <a:r>
              <a:rPr lang="en-US" dirty="0" err="1"/>
              <a:t>მექანიზმების</a:t>
            </a:r>
            <a:r>
              <a:rPr lang="en-US" dirty="0"/>
              <a:t> </a:t>
            </a:r>
            <a:r>
              <a:rPr lang="en-US" dirty="0" err="1"/>
              <a:t>გადახედვა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ოჯახის</a:t>
            </a:r>
            <a:r>
              <a:rPr lang="en-US" dirty="0"/>
              <a:t> </a:t>
            </a:r>
            <a:r>
              <a:rPr lang="en-US" dirty="0" err="1"/>
              <a:t>ექიმის</a:t>
            </a:r>
            <a:r>
              <a:rPr lang="en-US" dirty="0"/>
              <a:t> </a:t>
            </a:r>
            <a:r>
              <a:rPr lang="en-US" dirty="0" err="1"/>
              <a:t>ფუნქციების</a:t>
            </a:r>
            <a:r>
              <a:rPr lang="en-US" dirty="0"/>
              <a:t> </a:t>
            </a:r>
            <a:r>
              <a:rPr lang="en-US" dirty="0" err="1" smtClean="0"/>
              <a:t>გაძლიერება</a:t>
            </a:r>
            <a:endParaRPr lang="ka-GE" dirty="0" smtClean="0"/>
          </a:p>
          <a:p>
            <a:pPr>
              <a:spcBef>
                <a:spcPts val="2400"/>
              </a:spcBef>
            </a:pPr>
            <a:r>
              <a:rPr lang="en-US" dirty="0" err="1" smtClean="0"/>
              <a:t>ოჯახის</a:t>
            </a:r>
            <a:r>
              <a:rPr lang="en-US" dirty="0" smtClean="0"/>
              <a:t> </a:t>
            </a:r>
            <a:r>
              <a:rPr lang="en-US" dirty="0" err="1"/>
              <a:t>ექიმების</a:t>
            </a:r>
            <a:r>
              <a:rPr lang="en-US" dirty="0"/>
              <a:t> </a:t>
            </a:r>
            <a:r>
              <a:rPr lang="en-US" dirty="0" err="1"/>
              <a:t>შესაძლებლობების</a:t>
            </a:r>
            <a:r>
              <a:rPr lang="en-US" dirty="0"/>
              <a:t> </a:t>
            </a:r>
            <a:r>
              <a:rPr lang="en-US" dirty="0" err="1"/>
              <a:t>გაძლიერება</a:t>
            </a:r>
            <a:r>
              <a:rPr lang="en-US" dirty="0"/>
              <a:t> (</a:t>
            </a:r>
            <a:r>
              <a:rPr lang="en-US" dirty="0" err="1"/>
              <a:t>სერტიფიცირება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უწყვეტი</a:t>
            </a:r>
            <a:r>
              <a:rPr lang="en-US" dirty="0"/>
              <a:t> </a:t>
            </a:r>
            <a:r>
              <a:rPr lang="en-US" dirty="0" err="1"/>
              <a:t>სამედიცინო</a:t>
            </a:r>
            <a:r>
              <a:rPr lang="en-US" dirty="0"/>
              <a:t> </a:t>
            </a:r>
            <a:r>
              <a:rPr lang="en-US" dirty="0" err="1"/>
              <a:t>განათლება</a:t>
            </a:r>
            <a:r>
              <a:rPr 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76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მეოთხე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840355"/>
              </p:ext>
            </p:extLst>
          </p:nvPr>
        </p:nvGraphicFramePr>
        <p:xfrm>
          <a:off x="609600" y="1600200"/>
          <a:ext cx="10972800" cy="320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/>
                <a:gridCol w="1654628"/>
                <a:gridCol w="1338943"/>
                <a:gridCol w="1208314"/>
                <a:gridCol w="1458686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პირველადი ჯანდაცვის დაწესებულებებში  ვიზიტები ერთ სულზე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1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მედიკამენტებზე სახელმწიფო დანახარჯის წილი მედიკამენტებზე დანახარჯის საერთო მოცულობიდან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27%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28%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4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5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მაღალსპეციალიზებული და ჰოსპიტალური მომსახურების კონსოლიდაცია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7081"/>
            <a:ext cx="10972800" cy="4525963"/>
          </a:xfrm>
        </p:spPr>
        <p:txBody>
          <a:bodyPr/>
          <a:lstStyle/>
          <a:p>
            <a:r>
              <a:rPr lang="en-US" dirty="0" err="1"/>
              <a:t>ჰოსპიტალური</a:t>
            </a:r>
            <a:r>
              <a:rPr lang="en-US" dirty="0"/>
              <a:t> </a:t>
            </a:r>
            <a:r>
              <a:rPr lang="en-US" dirty="0" err="1"/>
              <a:t>მომსახურებების</a:t>
            </a:r>
            <a:r>
              <a:rPr lang="en-US" dirty="0"/>
              <a:t>, </a:t>
            </a:r>
            <a:r>
              <a:rPr lang="en-US" dirty="0" err="1"/>
              <a:t>მათ</a:t>
            </a:r>
            <a:r>
              <a:rPr lang="en-US" dirty="0"/>
              <a:t> </a:t>
            </a:r>
            <a:r>
              <a:rPr lang="en-US" dirty="0" err="1"/>
              <a:t>შორის</a:t>
            </a:r>
            <a:r>
              <a:rPr lang="en-US" dirty="0"/>
              <a:t> </a:t>
            </a:r>
            <a:r>
              <a:rPr lang="en-US" dirty="0" err="1"/>
              <a:t>მაღალსპეციალიზებული</a:t>
            </a:r>
            <a:r>
              <a:rPr lang="en-US" dirty="0"/>
              <a:t> </a:t>
            </a:r>
            <a:r>
              <a:rPr lang="en-US" dirty="0" err="1"/>
              <a:t>მომსახურებების</a:t>
            </a:r>
            <a:r>
              <a:rPr lang="en-US" dirty="0"/>
              <a:t> </a:t>
            </a:r>
            <a:r>
              <a:rPr lang="en-US" dirty="0" err="1"/>
              <a:t>საჭიროების</a:t>
            </a:r>
            <a:r>
              <a:rPr lang="en-US" dirty="0"/>
              <a:t> </a:t>
            </a:r>
            <a:r>
              <a:rPr lang="en-US" dirty="0" err="1"/>
              <a:t>ანალიზი</a:t>
            </a:r>
            <a:r>
              <a:rPr lang="en-US" dirty="0"/>
              <a:t>; </a:t>
            </a:r>
            <a:endParaRPr lang="ka-GE" dirty="0" smtClean="0"/>
          </a:p>
          <a:p>
            <a:r>
              <a:rPr lang="en-US" dirty="0" err="1" smtClean="0"/>
              <a:t>პროვაიდერების</a:t>
            </a:r>
            <a:r>
              <a:rPr lang="en-US" dirty="0" smtClean="0"/>
              <a:t> </a:t>
            </a:r>
            <a:r>
              <a:rPr lang="en-US" dirty="0" err="1"/>
              <a:t>ამჟამინდელი</a:t>
            </a:r>
            <a:r>
              <a:rPr lang="en-US" dirty="0"/>
              <a:t> </a:t>
            </a:r>
            <a:r>
              <a:rPr lang="en-US" dirty="0" err="1"/>
              <a:t>განაწილების</a:t>
            </a:r>
            <a:r>
              <a:rPr lang="en-US" dirty="0"/>
              <a:t> </a:t>
            </a:r>
            <a:r>
              <a:rPr lang="en-US" dirty="0" err="1"/>
              <a:t>შეფასება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გეგმის</a:t>
            </a:r>
            <a:r>
              <a:rPr lang="en-US" dirty="0"/>
              <a:t> </a:t>
            </a:r>
            <a:r>
              <a:rPr lang="en-US" dirty="0" err="1"/>
              <a:t>შემუშავება</a:t>
            </a:r>
            <a:r>
              <a:rPr lang="en-US" dirty="0"/>
              <a:t> </a:t>
            </a:r>
            <a:r>
              <a:rPr lang="en-US" dirty="0" err="1"/>
              <a:t>ჰოსპიტალური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მაღალსპეციალიზებული</a:t>
            </a:r>
            <a:r>
              <a:rPr lang="en-US" dirty="0"/>
              <a:t> </a:t>
            </a:r>
            <a:r>
              <a:rPr lang="en-US" dirty="0" err="1"/>
              <a:t>მომსახურებების</a:t>
            </a:r>
            <a:r>
              <a:rPr lang="en-US" dirty="0"/>
              <a:t> </a:t>
            </a:r>
            <a:r>
              <a:rPr lang="en-US" dirty="0" err="1"/>
              <a:t>მდგრადი</a:t>
            </a:r>
            <a:r>
              <a:rPr lang="en-US" dirty="0"/>
              <a:t> </a:t>
            </a:r>
            <a:r>
              <a:rPr lang="en-US" dirty="0" err="1"/>
              <a:t>შესყიდვის</a:t>
            </a:r>
            <a:r>
              <a:rPr lang="en-US" dirty="0"/>
              <a:t> </a:t>
            </a:r>
            <a:r>
              <a:rPr lang="en-US" dirty="0" err="1"/>
              <a:t>მიზნით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94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მეხუთე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300559"/>
              </p:ext>
            </p:extLst>
          </p:nvPr>
        </p:nvGraphicFramePr>
        <p:xfrm>
          <a:off x="609600" y="1600200"/>
          <a:ext cx="10972800" cy="493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/>
                <a:gridCol w="1654628"/>
                <a:gridCol w="1338943"/>
                <a:gridCol w="1208314"/>
                <a:gridCol w="1458686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სააგენტოს მიერ მულტიპროფილური კლინიკებიდან შესყიდული მომსახურებების წილი (მხოლოდ სტაციონარი, AC, AD)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ხელმისაწვდომი იქნება 2019 წელს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1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საწოლების დატვირთვის მაჩვენებელი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57%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57%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კლინიკების რაოდენობა კატეგორიების მიხედვით: 50 საწოლზე ნაკლები, 50-99 საწოლი, 100-249 საწოლი, 250-ზე მეტი საწოლი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0-49 - 177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50-99 – 49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100 &gt; - 42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დაზუსტდება ჰოსპიტალური სექტორის განვითარების პოლიტიკის მიხედვით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4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6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ანგარიშვალდებულებისა და გამჭვირვალობის გაუმჯობესება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სტრატეგიული</a:t>
            </a:r>
            <a:r>
              <a:rPr lang="en-US" dirty="0"/>
              <a:t> </a:t>
            </a:r>
            <a:r>
              <a:rPr lang="en-US" dirty="0" err="1"/>
              <a:t>შესყიდვების</a:t>
            </a:r>
            <a:r>
              <a:rPr lang="en-US" dirty="0"/>
              <a:t> </a:t>
            </a:r>
            <a:r>
              <a:rPr lang="en-US" dirty="0" err="1"/>
              <a:t>სტრატეგიის</a:t>
            </a:r>
            <a:r>
              <a:rPr lang="en-US" dirty="0"/>
              <a:t> </a:t>
            </a:r>
            <a:r>
              <a:rPr lang="en-US" dirty="0" err="1"/>
              <a:t>ყოველკვარტალური</a:t>
            </a:r>
            <a:r>
              <a:rPr lang="en-US" dirty="0"/>
              <a:t> </a:t>
            </a:r>
            <a:r>
              <a:rPr lang="en-US" dirty="0" err="1"/>
              <a:t>ანგარიშგების</a:t>
            </a:r>
            <a:r>
              <a:rPr lang="en-US" dirty="0"/>
              <a:t> </a:t>
            </a:r>
            <a:r>
              <a:rPr lang="en-US" dirty="0" err="1"/>
              <a:t>შემოღება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127138"/>
              </p:ext>
            </p:extLst>
          </p:nvPr>
        </p:nvGraphicFramePr>
        <p:xfrm>
          <a:off x="799606" y="3194463"/>
          <a:ext cx="10972800" cy="237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/>
                <a:gridCol w="1654628"/>
                <a:gridCol w="1338943"/>
                <a:gridCol w="1208314"/>
                <a:gridCol w="1458686"/>
              </a:tblGrid>
              <a:tr h="97351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განაცხადების წილი, რომელიც არ ანაზღაურდა სსიპ „სოციალური მომსახურების სააგენტოს მიერ“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ka-GE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GB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დაზუსტდება</a:t>
                      </a:r>
                      <a:r>
                        <a:rPr lang="en-US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DRG </a:t>
                      </a:r>
                      <a:r>
                        <a:rPr lang="ka-GE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იმპლემენტაციის შემდეგ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861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50" y="0"/>
            <a:ext cx="10972800" cy="1143000"/>
          </a:xfrm>
        </p:spPr>
        <p:txBody>
          <a:bodyPr>
            <a:norm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7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მოსახლეობის ცნობიერების ამაღლება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850" y="1148940"/>
            <a:ext cx="10972800" cy="4525963"/>
          </a:xfrm>
        </p:spPr>
        <p:txBody>
          <a:bodyPr/>
          <a:lstStyle/>
          <a:p>
            <a:r>
              <a:rPr lang="en-US" dirty="0" err="1" smtClean="0"/>
              <a:t>მოქალაქეთა</a:t>
            </a:r>
            <a:r>
              <a:rPr lang="en-US" dirty="0" smtClean="0"/>
              <a:t> </a:t>
            </a:r>
            <a:r>
              <a:rPr lang="en-US" dirty="0" err="1"/>
              <a:t>პორტალის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აპლიკაციების</a:t>
            </a:r>
            <a:r>
              <a:rPr lang="en-US" dirty="0"/>
              <a:t> </a:t>
            </a:r>
            <a:r>
              <a:rPr lang="en-US" dirty="0" err="1"/>
              <a:t>განვითარება</a:t>
            </a:r>
            <a:r>
              <a:rPr lang="en-US" dirty="0"/>
              <a:t> </a:t>
            </a:r>
            <a:r>
              <a:rPr lang="en-US" dirty="0" err="1"/>
              <a:t>პაციენტებში</a:t>
            </a:r>
            <a:r>
              <a:rPr lang="en-US" dirty="0"/>
              <a:t> </a:t>
            </a:r>
            <a:r>
              <a:rPr lang="en-US" dirty="0" err="1"/>
              <a:t>ინფორმაციის</a:t>
            </a:r>
            <a:r>
              <a:rPr lang="en-US" dirty="0"/>
              <a:t> </a:t>
            </a:r>
            <a:r>
              <a:rPr lang="en-US" dirty="0" err="1"/>
              <a:t>გამჭვირვალობის</a:t>
            </a:r>
            <a:r>
              <a:rPr lang="en-US" dirty="0"/>
              <a:t> </a:t>
            </a:r>
            <a:r>
              <a:rPr lang="en-US" dirty="0" err="1"/>
              <a:t>გაზრდის</a:t>
            </a:r>
            <a:r>
              <a:rPr lang="en-US" dirty="0"/>
              <a:t> </a:t>
            </a:r>
            <a:r>
              <a:rPr lang="en-US" dirty="0" err="1" smtClean="0"/>
              <a:t>მიზნით</a:t>
            </a:r>
            <a:endParaRPr lang="ka-GE" dirty="0" smtClean="0"/>
          </a:p>
          <a:p>
            <a:r>
              <a:rPr lang="en-US" dirty="0" err="1" smtClean="0"/>
              <a:t>მოქალაქეებთან</a:t>
            </a:r>
            <a:r>
              <a:rPr lang="en-US" dirty="0" smtClean="0"/>
              <a:t> </a:t>
            </a:r>
            <a:r>
              <a:rPr lang="en-US" dirty="0" err="1"/>
              <a:t>კომუნიკაციის</a:t>
            </a:r>
            <a:r>
              <a:rPr lang="en-US" dirty="0"/>
              <a:t> </a:t>
            </a:r>
            <a:r>
              <a:rPr lang="en-US" dirty="0" err="1"/>
              <a:t>კონცეფციისა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ka-GE" dirty="0"/>
              <a:t>ს</a:t>
            </a:r>
            <a:r>
              <a:rPr lang="en-US" dirty="0" err="1"/>
              <a:t>აკომუნიკაციო</a:t>
            </a:r>
            <a:r>
              <a:rPr lang="en-US" dirty="0"/>
              <a:t> </a:t>
            </a:r>
            <a:r>
              <a:rPr lang="en-US" dirty="0" err="1"/>
              <a:t>გეგმის</a:t>
            </a:r>
            <a:r>
              <a:rPr lang="en-US" dirty="0"/>
              <a:t> </a:t>
            </a:r>
            <a:r>
              <a:rPr lang="en-US" dirty="0" err="1"/>
              <a:t>შემუშავება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680627"/>
              </p:ext>
            </p:extLst>
          </p:nvPr>
        </p:nvGraphicFramePr>
        <p:xfrm>
          <a:off x="597724" y="3999015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/>
                <a:gridCol w="1654628"/>
                <a:gridCol w="1338943"/>
                <a:gridCol w="1208314"/>
                <a:gridCol w="1458686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მოქალაქეთა პორტალზე დარეგისტრირებული პირების წილი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0.007% (2018)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Calibri"/>
                        </a:rPr>
                        <a:t>0.5%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Calibri"/>
                        </a:rPr>
                        <a:t>1.0%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Calibri"/>
                        </a:rPr>
                        <a:t>1.0%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202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8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მონაცემთა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ელექტრონული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მიმოცვლისა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და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მონაცემთა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ხარისხის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გაუმჯობესება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74" y="1481450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სტრატეგიული</a:t>
            </a:r>
            <a:r>
              <a:rPr lang="en-US" sz="2400" dirty="0"/>
              <a:t> </a:t>
            </a:r>
            <a:r>
              <a:rPr lang="en-US" sz="2400" dirty="0" err="1"/>
              <a:t>შესყიდვებისა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მომსახურების</a:t>
            </a:r>
            <a:r>
              <a:rPr lang="en-US" sz="2400" dirty="0"/>
              <a:t> </a:t>
            </a:r>
            <a:r>
              <a:rPr lang="en-US" sz="2400" dirty="0" err="1"/>
              <a:t>გაწევის</a:t>
            </a:r>
            <a:r>
              <a:rPr lang="en-US" sz="2400" dirty="0"/>
              <a:t> </a:t>
            </a:r>
            <a:r>
              <a:rPr lang="en-US" sz="2400" dirty="0" err="1"/>
              <a:t>ძირითადი</a:t>
            </a:r>
            <a:r>
              <a:rPr lang="en-US" sz="2400" dirty="0"/>
              <a:t> </a:t>
            </a:r>
            <a:r>
              <a:rPr lang="en-US" sz="2400" dirty="0" err="1"/>
              <a:t>პროცესების</a:t>
            </a:r>
            <a:r>
              <a:rPr lang="en-US" sz="2400" dirty="0"/>
              <a:t> </a:t>
            </a:r>
            <a:r>
              <a:rPr lang="en-US" sz="2400" dirty="0" err="1"/>
              <a:t>გამოყოფა</a:t>
            </a:r>
            <a:r>
              <a:rPr lang="en-US" sz="2400" dirty="0"/>
              <a:t>, </a:t>
            </a:r>
            <a:r>
              <a:rPr lang="en-US" sz="2400" dirty="0" err="1"/>
              <a:t>მონაცემთა</a:t>
            </a:r>
            <a:r>
              <a:rPr lang="en-US" sz="2400" dirty="0"/>
              <a:t> </a:t>
            </a:r>
            <a:r>
              <a:rPr lang="en-US" sz="2400" dirty="0" err="1"/>
              <a:t>ელექტრონული</a:t>
            </a:r>
            <a:r>
              <a:rPr lang="en-US" sz="2400" dirty="0"/>
              <a:t>  </a:t>
            </a:r>
            <a:r>
              <a:rPr lang="en-US" sz="2400" dirty="0" err="1"/>
              <a:t>მიმოცვლის</a:t>
            </a:r>
            <a:r>
              <a:rPr lang="en-US" sz="2400" dirty="0"/>
              <a:t> </a:t>
            </a:r>
            <a:r>
              <a:rPr lang="en-US" sz="2400" dirty="0" err="1"/>
              <a:t>საჭიროებების</a:t>
            </a:r>
            <a:r>
              <a:rPr lang="en-US" sz="2400" dirty="0"/>
              <a:t> </a:t>
            </a:r>
            <a:r>
              <a:rPr lang="en-US" sz="2400" dirty="0" err="1"/>
              <a:t>განსაზღვრა</a:t>
            </a:r>
            <a:r>
              <a:rPr lang="en-US" sz="2400" dirty="0"/>
              <a:t> </a:t>
            </a:r>
            <a:r>
              <a:rPr lang="en-US" sz="2400" dirty="0" err="1"/>
              <a:t>დაინტერესებული</a:t>
            </a:r>
            <a:r>
              <a:rPr lang="en-US" sz="2400" dirty="0"/>
              <a:t> </a:t>
            </a:r>
            <a:r>
              <a:rPr lang="en-US" sz="2400" dirty="0" err="1"/>
              <a:t>მხარეების</a:t>
            </a:r>
            <a:r>
              <a:rPr lang="en-US" sz="2400" dirty="0"/>
              <a:t> </a:t>
            </a:r>
            <a:r>
              <a:rPr lang="en-US" sz="2400" dirty="0" err="1" smtClean="0"/>
              <a:t>მონაწილეობით</a:t>
            </a:r>
            <a:endParaRPr lang="ka-GE" sz="2400" dirty="0" smtClean="0"/>
          </a:p>
          <a:p>
            <a:r>
              <a:rPr lang="en-US" sz="2400" dirty="0" err="1"/>
              <a:t>ელექტრონული</a:t>
            </a:r>
            <a:r>
              <a:rPr lang="en-US" sz="2400" dirty="0"/>
              <a:t> </a:t>
            </a:r>
            <a:r>
              <a:rPr lang="en-US" sz="2400" dirty="0" err="1"/>
              <a:t>ხელმოწერის</a:t>
            </a:r>
            <a:r>
              <a:rPr lang="en-US" sz="2400" dirty="0"/>
              <a:t> </a:t>
            </a:r>
            <a:r>
              <a:rPr lang="en-US" sz="2400" dirty="0" err="1"/>
              <a:t>გამოყენების</a:t>
            </a:r>
            <a:r>
              <a:rPr lang="en-US" sz="2400" dirty="0"/>
              <a:t> </a:t>
            </a:r>
            <a:r>
              <a:rPr lang="en-US" sz="2400" dirty="0" err="1" smtClean="0"/>
              <a:t>დანერგვა</a:t>
            </a:r>
            <a:endParaRPr lang="ka-GE" sz="2400" dirty="0" smtClean="0"/>
          </a:p>
          <a:p>
            <a:r>
              <a:rPr lang="en-US" sz="2400" dirty="0" err="1"/>
              <a:t>განაცხადების</a:t>
            </a:r>
            <a:r>
              <a:rPr lang="en-US" sz="2400" dirty="0"/>
              <a:t> </a:t>
            </a:r>
            <a:r>
              <a:rPr lang="en-US" sz="2400" dirty="0" err="1"/>
              <a:t>დამუშავების</a:t>
            </a:r>
            <a:r>
              <a:rPr lang="en-US" sz="2400" dirty="0"/>
              <a:t>/</a:t>
            </a:r>
            <a:r>
              <a:rPr lang="en-US" sz="2400" dirty="0" err="1"/>
              <a:t>მართვის</a:t>
            </a:r>
            <a:r>
              <a:rPr lang="en-US" sz="2400" dirty="0"/>
              <a:t> </a:t>
            </a:r>
            <a:r>
              <a:rPr lang="en-US" sz="2400" dirty="0" err="1"/>
              <a:t>პროცესის</a:t>
            </a:r>
            <a:r>
              <a:rPr lang="en-US" sz="2400" dirty="0"/>
              <a:t> </a:t>
            </a:r>
            <a:r>
              <a:rPr lang="en-US" sz="2400" dirty="0" err="1"/>
              <a:t>განსაზღვრა</a:t>
            </a:r>
            <a:r>
              <a:rPr lang="en-US" sz="2400" dirty="0"/>
              <a:t>, </a:t>
            </a:r>
            <a:r>
              <a:rPr lang="en-US" sz="2400" dirty="0" err="1"/>
              <a:t>ელექტრონული</a:t>
            </a:r>
            <a:r>
              <a:rPr lang="en-US" sz="2400" dirty="0"/>
              <a:t> </a:t>
            </a:r>
            <a:r>
              <a:rPr lang="en-US" sz="2400" dirty="0" err="1"/>
              <a:t>გადაწყვეტა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839394"/>
              </p:ext>
            </p:extLst>
          </p:nvPr>
        </p:nvGraphicFramePr>
        <p:xfrm>
          <a:off x="573974" y="3913632"/>
          <a:ext cx="1097280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218"/>
                <a:gridCol w="1650670"/>
                <a:gridCol w="997527"/>
                <a:gridCol w="890650"/>
                <a:gridCol w="977735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საკეისრო კვეთების რაოდენობებს შორის განსხვავება დაავადებათა კონტროლისა და საზოგადოებრივი ჯანმრთელობის ეროვნული ცენტრის და სოციალური მომსახურების სააგენტოს მონაცემების მიხედვით (სსიპ „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სოციალური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მომსახურების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სააგენტოს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მონაცემთა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ხარისხი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ხელმისაწვდომი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იქნება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წელს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820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ეკონომიკური, სოციალური, პოლიტიკური, ჯანდაცვის გარემოს შეფასება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76" y="1695206"/>
            <a:ext cx="10972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ka-GE" b="1" dirty="0" smtClean="0"/>
              <a:t>გარემო ფაქტორები 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PEST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ანალიზი</a:t>
            </a:r>
          </a:p>
          <a:p>
            <a:pPr lvl="0"/>
            <a:r>
              <a:rPr lang="ka-GE" b="1" dirty="0"/>
              <a:t>ჯანდაცვის </a:t>
            </a:r>
            <a:r>
              <a:rPr lang="ka-GE" b="1" dirty="0" smtClean="0"/>
              <a:t>სექტორი -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ჯანმოს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ჯანდაცვის სისტემის დიაგნოსტიკის მეთოდოლოგია</a:t>
            </a:r>
            <a:endParaRPr lang="ka-GE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ka-GE" b="1" dirty="0"/>
              <a:t>სსიპ „სოციალური მომსახურების სააგენტოს“ ორგანიზაციული </a:t>
            </a:r>
            <a:r>
              <a:rPr lang="ka-GE" b="1" dirty="0"/>
              <a:t>შესაძლებლობები -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McKinsey7S-ის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მეთოდოლოგია</a:t>
            </a:r>
          </a:p>
          <a:p>
            <a:pPr lvl="0"/>
            <a:r>
              <a:rPr lang="ka-GE" b="1" dirty="0"/>
              <a:t>სოცილაური მომსახურების სააგენტოს, </a:t>
            </a:r>
            <a:r>
              <a:rPr lang="ka-GE" b="1" dirty="0"/>
              <a:t>როგორც სტრატეგიული შემსყიდველის ორგანიზაციული განვითარების </a:t>
            </a:r>
            <a:r>
              <a:rPr lang="ka-GE" b="1" dirty="0"/>
              <a:t>პერსპექტივა </a:t>
            </a:r>
            <a:r>
              <a:rPr lang="ka-GE" b="1" dirty="0" smtClean="0"/>
              <a:t>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SWOT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ანალიზი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01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ამოცანა 9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სსიპ „სოციალური მომსახურების სააგენტოს“ სტრუქტურის შესაბამისობა სტრატეგიასთან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სოც</a:t>
            </a:r>
            <a:r>
              <a:rPr lang="en-US" sz="2800" dirty="0"/>
              <a:t>. </a:t>
            </a:r>
            <a:r>
              <a:rPr lang="en-US" sz="2800" dirty="0" err="1"/>
              <a:t>მომსახურების</a:t>
            </a:r>
            <a:r>
              <a:rPr lang="en-US" sz="2800" dirty="0"/>
              <a:t> </a:t>
            </a:r>
            <a:r>
              <a:rPr lang="en-US" sz="2800" dirty="0" err="1"/>
              <a:t>სააგენტოს</a:t>
            </a:r>
            <a:r>
              <a:rPr lang="en-US" sz="2800" dirty="0"/>
              <a:t> </a:t>
            </a:r>
            <a:r>
              <a:rPr lang="en-US" sz="2800" dirty="0" err="1"/>
              <a:t>ჯანდაცვის</a:t>
            </a:r>
            <a:r>
              <a:rPr lang="en-US" sz="2800" dirty="0"/>
              <a:t> </a:t>
            </a:r>
            <a:r>
              <a:rPr lang="en-US" sz="2800" dirty="0" err="1"/>
              <a:t>მიმართულების</a:t>
            </a:r>
            <a:r>
              <a:rPr lang="en-US" sz="2800" dirty="0"/>
              <a:t> </a:t>
            </a:r>
            <a:r>
              <a:rPr lang="en-US" sz="2800" dirty="0" err="1"/>
              <a:t>სტრუქტურის</a:t>
            </a:r>
            <a:r>
              <a:rPr lang="en-US" sz="2800" dirty="0"/>
              <a:t> </a:t>
            </a:r>
            <a:r>
              <a:rPr lang="en-US" sz="2800" dirty="0" err="1"/>
              <a:t>ახალი</a:t>
            </a:r>
            <a:r>
              <a:rPr lang="en-US" sz="2800" dirty="0"/>
              <a:t> </a:t>
            </a:r>
            <a:r>
              <a:rPr lang="en-US" sz="2800" dirty="0" err="1"/>
              <a:t>დიზაინი</a:t>
            </a:r>
            <a:r>
              <a:rPr lang="en-US" sz="2800" dirty="0"/>
              <a:t>,  </a:t>
            </a:r>
            <a:r>
              <a:rPr lang="en-US" sz="2800" dirty="0" err="1"/>
              <a:t>რომელიც</a:t>
            </a:r>
            <a:r>
              <a:rPr lang="en-US" sz="2800" dirty="0"/>
              <a:t> </a:t>
            </a:r>
            <a:r>
              <a:rPr lang="ka-GE" sz="2800" dirty="0"/>
              <a:t>შესაბამისობაშია </a:t>
            </a:r>
            <a:r>
              <a:rPr lang="en-US" sz="2800" dirty="0" err="1"/>
              <a:t>სტრატეგიულ</a:t>
            </a:r>
            <a:r>
              <a:rPr lang="ka-GE" sz="2800" dirty="0"/>
              <a:t>ი შესყიდვის სისტემის დანერგვის </a:t>
            </a:r>
            <a:r>
              <a:rPr lang="en-US" sz="2800" dirty="0" err="1"/>
              <a:t>საჭიროებებ</a:t>
            </a:r>
            <a:r>
              <a:rPr lang="ka-GE" sz="2800" dirty="0"/>
              <a:t>თან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3088"/>
              </p:ext>
            </p:extLst>
          </p:nvPr>
        </p:nvGraphicFramePr>
        <p:xfrm>
          <a:off x="692727" y="3331741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218"/>
                <a:gridCol w="1650670"/>
                <a:gridCol w="997527"/>
                <a:gridCol w="890650"/>
                <a:gridCol w="977735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სტანდარტული ოპერაციული პროცედურებით (SOP) გაწერილი პროცესების ხვედრითი წილი ძირითადი პროცესების საერთო რაოდენობაში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ხელმისაწვდომი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იქნება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წელს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8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ამოცანა 10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  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სსიპ „სოციალური მომსახურების სააგენტოს“ პერსონალის მოტივაციისა და კომპეტენციის ამაღლება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7699"/>
            <a:ext cx="10972800" cy="4525963"/>
          </a:xfrm>
        </p:spPr>
        <p:txBody>
          <a:bodyPr/>
          <a:lstStyle/>
          <a:p>
            <a:r>
              <a:rPr lang="en-US" dirty="0" err="1"/>
              <a:t>სტრატეგიული</a:t>
            </a:r>
            <a:r>
              <a:rPr lang="en-US" dirty="0"/>
              <a:t> </a:t>
            </a:r>
            <a:r>
              <a:rPr lang="en-US" dirty="0" err="1"/>
              <a:t>შესყიდვების</a:t>
            </a:r>
            <a:r>
              <a:rPr lang="en-US" dirty="0"/>
              <a:t> </a:t>
            </a:r>
            <a:r>
              <a:rPr lang="en-US" dirty="0" err="1"/>
              <a:t>სტრატეგიის</a:t>
            </a:r>
            <a:r>
              <a:rPr lang="en-US" dirty="0"/>
              <a:t> </a:t>
            </a:r>
            <a:r>
              <a:rPr lang="en-US" dirty="0" err="1"/>
              <a:t>დანერგვისთვის</a:t>
            </a:r>
            <a:r>
              <a:rPr lang="en-US" dirty="0"/>
              <a:t> </a:t>
            </a:r>
            <a:r>
              <a:rPr lang="en-US" dirty="0" err="1"/>
              <a:t>ძირითადი</a:t>
            </a:r>
            <a:r>
              <a:rPr lang="en-US" dirty="0"/>
              <a:t> </a:t>
            </a:r>
            <a:r>
              <a:rPr lang="en-US" dirty="0" err="1"/>
              <a:t>კომპეტენციების</a:t>
            </a:r>
            <a:r>
              <a:rPr lang="en-US" dirty="0"/>
              <a:t> </a:t>
            </a:r>
            <a:r>
              <a:rPr lang="en-US" dirty="0" err="1"/>
              <a:t>განსაზღვრა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პერსონალის</a:t>
            </a:r>
            <a:r>
              <a:rPr lang="en-US" dirty="0"/>
              <a:t> </a:t>
            </a:r>
            <a:r>
              <a:rPr lang="en-US" dirty="0" err="1"/>
              <a:t>განვითარების</a:t>
            </a:r>
            <a:r>
              <a:rPr lang="en-US" dirty="0"/>
              <a:t> </a:t>
            </a:r>
            <a:r>
              <a:rPr lang="en-US" dirty="0" err="1"/>
              <a:t>გეგმის</a:t>
            </a:r>
            <a:r>
              <a:rPr lang="en-US" dirty="0"/>
              <a:t> </a:t>
            </a:r>
            <a:r>
              <a:rPr lang="en-US" dirty="0" err="1"/>
              <a:t>შემუშავება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681573"/>
              </p:ext>
            </p:extLst>
          </p:nvPr>
        </p:nvGraphicFramePr>
        <p:xfrm>
          <a:off x="597724" y="3642755"/>
          <a:ext cx="109728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/>
                <a:gridCol w="1654628"/>
                <a:gridCol w="1338943"/>
                <a:gridCol w="1208314"/>
                <a:gridCol w="1458686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პერსონალის ბრუნვა ძირითად დეპარტამენტებში, რომლებიც დაკავშირებულია სტრატეგიულ შესყიდვებთან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079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11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ინფორმაციული ტექნოლოგიების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სისტემების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განვითარება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სააგენტოს</a:t>
            </a:r>
            <a:r>
              <a:rPr lang="en-US" dirty="0"/>
              <a:t> </a:t>
            </a:r>
            <a:r>
              <a:rPr lang="en-US" dirty="0" err="1"/>
              <a:t>ჯანდაცვის</a:t>
            </a:r>
            <a:r>
              <a:rPr lang="en-US" dirty="0"/>
              <a:t> </a:t>
            </a:r>
            <a:r>
              <a:rPr lang="en-US" dirty="0" err="1"/>
              <a:t>მიმართულების</a:t>
            </a:r>
            <a:r>
              <a:rPr lang="en-US" dirty="0"/>
              <a:t> IT </a:t>
            </a:r>
            <a:r>
              <a:rPr lang="en-US" dirty="0" err="1"/>
              <a:t>სისტემის</a:t>
            </a:r>
            <a:r>
              <a:rPr lang="en-US" dirty="0"/>
              <a:t> </a:t>
            </a:r>
            <a:r>
              <a:rPr lang="en-US" dirty="0" err="1"/>
              <a:t>საჭიროებების</a:t>
            </a:r>
            <a:r>
              <a:rPr lang="en-US" dirty="0"/>
              <a:t> </a:t>
            </a:r>
            <a:r>
              <a:rPr lang="en-US" dirty="0" err="1"/>
              <a:t>განსაზღვრა</a:t>
            </a:r>
            <a:r>
              <a:rPr lang="en-US" dirty="0"/>
              <a:t>, </a:t>
            </a:r>
            <a:r>
              <a:rPr lang="en-US" dirty="0" err="1"/>
              <a:t>პრიორიტეტიზაცია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71017"/>
              </p:ext>
            </p:extLst>
          </p:nvPr>
        </p:nvGraphicFramePr>
        <p:xfrm>
          <a:off x="585849" y="3120241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/>
                <a:gridCol w="1654628"/>
                <a:gridCol w="1338943"/>
                <a:gridCol w="1208314"/>
                <a:gridCol w="1458686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განაცხადის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დამუშავების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საშუალო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ხანგრძლივობა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წუთი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დაზუსტდება 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DRG-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დანერგვის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შემდეგ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184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ამოცანა 12: მონიტორინგის, ანგარიშგების და ანალიზის პროცესების გაუმჯობესება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სააგენტოს</a:t>
            </a:r>
            <a:r>
              <a:rPr lang="en-US" sz="2800" dirty="0" smtClean="0"/>
              <a:t> </a:t>
            </a:r>
            <a:r>
              <a:rPr lang="en-US" sz="2800" dirty="0" err="1"/>
              <a:t>ჯანდაცვის</a:t>
            </a:r>
            <a:r>
              <a:rPr lang="en-US" sz="2800" dirty="0"/>
              <a:t> </a:t>
            </a:r>
            <a:r>
              <a:rPr lang="en-US" sz="2800" dirty="0" err="1"/>
              <a:t>მიმართულების</a:t>
            </a:r>
            <a:r>
              <a:rPr lang="en-US" sz="2800" dirty="0"/>
              <a:t> </a:t>
            </a:r>
            <a:r>
              <a:rPr lang="en-US" sz="2800" dirty="0" err="1"/>
              <a:t>ორგანიზაციული</a:t>
            </a:r>
            <a:r>
              <a:rPr lang="en-US" sz="2800" dirty="0"/>
              <a:t> </a:t>
            </a:r>
            <a:r>
              <a:rPr lang="en-US" sz="2800" dirty="0" err="1"/>
              <a:t>დაგეგმარებისა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ანგარიშგების</a:t>
            </a:r>
            <a:r>
              <a:rPr lang="en-US" sz="2800" dirty="0"/>
              <a:t> </a:t>
            </a:r>
            <a:r>
              <a:rPr lang="en-US" sz="2800" dirty="0" err="1"/>
              <a:t>სისტემის</a:t>
            </a:r>
            <a:r>
              <a:rPr lang="en-US" sz="2800" dirty="0"/>
              <a:t> </a:t>
            </a:r>
            <a:r>
              <a:rPr lang="en-US" sz="2800" dirty="0" err="1"/>
              <a:t>შემუშავება</a:t>
            </a:r>
            <a:r>
              <a:rPr lang="en-US" sz="2800" dirty="0"/>
              <a:t>, </a:t>
            </a:r>
            <a:r>
              <a:rPr lang="en-US" sz="2800" dirty="0" err="1"/>
              <a:t>რომელიც</a:t>
            </a:r>
            <a:r>
              <a:rPr lang="en-US" sz="2800" dirty="0"/>
              <a:t> </a:t>
            </a:r>
            <a:r>
              <a:rPr lang="en-US" sz="2800" dirty="0" err="1"/>
              <a:t>მოიცავს</a:t>
            </a:r>
            <a:r>
              <a:rPr lang="en-US" sz="2800" dirty="0"/>
              <a:t> </a:t>
            </a:r>
            <a:r>
              <a:rPr lang="en-US" sz="2800" dirty="0" err="1"/>
              <a:t>მართვის</a:t>
            </a:r>
            <a:r>
              <a:rPr lang="en-US" sz="2800" dirty="0"/>
              <a:t> </a:t>
            </a:r>
            <a:r>
              <a:rPr lang="en-US" sz="2800" dirty="0" err="1"/>
              <a:t>ინსტრუმენტებს</a:t>
            </a:r>
            <a:r>
              <a:rPr lang="en-US" sz="2800" dirty="0"/>
              <a:t> - </a:t>
            </a:r>
            <a:r>
              <a:rPr lang="en-US" sz="2800" dirty="0" err="1"/>
              <a:t>სტრატეგიული</a:t>
            </a:r>
            <a:r>
              <a:rPr lang="en-US" sz="2800" dirty="0"/>
              <a:t> </a:t>
            </a:r>
            <a:r>
              <a:rPr lang="en-US" sz="2800" dirty="0" err="1"/>
              <a:t>დაგეგმარების</a:t>
            </a:r>
            <a:r>
              <a:rPr lang="en-US" sz="2800" dirty="0"/>
              <a:t> </a:t>
            </a:r>
            <a:r>
              <a:rPr lang="en-US" sz="2800" dirty="0" err="1"/>
              <a:t>გადატანა</a:t>
            </a:r>
            <a:r>
              <a:rPr lang="en-US" sz="2800" dirty="0"/>
              <a:t> </a:t>
            </a:r>
            <a:r>
              <a:rPr lang="en-US" sz="2800" dirty="0" err="1"/>
              <a:t>ოპერაციულ</a:t>
            </a:r>
            <a:r>
              <a:rPr lang="en-US" sz="2800" dirty="0"/>
              <a:t> </a:t>
            </a:r>
            <a:r>
              <a:rPr lang="en-US" sz="2800" dirty="0" err="1"/>
              <a:t>დონეზე</a:t>
            </a:r>
            <a:r>
              <a:rPr lang="en-US" sz="2800" dirty="0"/>
              <a:t>, </a:t>
            </a:r>
            <a:r>
              <a:rPr lang="en-US" sz="2800" dirty="0" err="1"/>
              <a:t>მუშაობისა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შედეგების</a:t>
            </a:r>
            <a:r>
              <a:rPr lang="en-US" sz="2800" dirty="0"/>
              <a:t> </a:t>
            </a:r>
            <a:r>
              <a:rPr lang="en-US" sz="2800" dirty="0" err="1"/>
              <a:t>ანგარიშგება</a:t>
            </a:r>
            <a:r>
              <a:rPr lang="en-US" sz="2800" dirty="0"/>
              <a:t> (</a:t>
            </a:r>
            <a:r>
              <a:rPr lang="en-US" sz="2800" dirty="0" err="1"/>
              <a:t>რეგიონული</a:t>
            </a:r>
            <a:r>
              <a:rPr lang="en-US" sz="2800" dirty="0"/>
              <a:t> </a:t>
            </a:r>
            <a:r>
              <a:rPr lang="en-US" sz="2800" dirty="0" err="1"/>
              <a:t>ოფისები</a:t>
            </a:r>
            <a:r>
              <a:rPr lang="en-US" sz="2800" dirty="0"/>
              <a:t>, </a:t>
            </a:r>
            <a:r>
              <a:rPr lang="en-US" sz="2800" dirty="0" err="1"/>
              <a:t>სტრატეგია</a:t>
            </a:r>
            <a:r>
              <a:rPr lang="en-US" sz="2800" dirty="0"/>
              <a:t>), </a:t>
            </a:r>
            <a:r>
              <a:rPr lang="en-US" sz="2800" dirty="0" err="1"/>
              <a:t>ყოველწლიური</a:t>
            </a:r>
            <a:r>
              <a:rPr lang="en-US" sz="2800" dirty="0"/>
              <a:t> </a:t>
            </a:r>
            <a:r>
              <a:rPr lang="en-US" sz="2800" dirty="0" err="1"/>
              <a:t>სამუშაო</a:t>
            </a:r>
            <a:r>
              <a:rPr lang="en-US" sz="2800" dirty="0"/>
              <a:t> </a:t>
            </a:r>
            <a:r>
              <a:rPr lang="en-US" sz="2800" dirty="0" err="1" smtClean="0"/>
              <a:t>ანგარიში</a:t>
            </a:r>
            <a:endParaRPr lang="ka-GE" sz="2800" dirty="0" smtClean="0"/>
          </a:p>
          <a:p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454608"/>
              </p:ext>
            </p:extLst>
          </p:nvPr>
        </p:nvGraphicFramePr>
        <p:xfrm>
          <a:off x="490847" y="4400520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218"/>
                <a:gridCol w="1650670"/>
                <a:gridCol w="997527"/>
                <a:gridCol w="890650"/>
                <a:gridCol w="977735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ყოველკვარტალური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ანგარიშგება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სტრატეგიული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შესყიდვების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სტრატეგიის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დანერგვის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შესახებ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ხელმისაწვდომი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იქნება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წელს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047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აღსრულების მონიტორინგი და ანგარიშგების სისტემა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ka-GE" dirty="0"/>
              <a:t>ყოველთვიურად, </a:t>
            </a:r>
            <a:endParaRPr lang="ka-GE" dirty="0" smtClean="0"/>
          </a:p>
          <a:p>
            <a:pPr lvl="1"/>
            <a:r>
              <a:rPr lang="ka-GE" dirty="0"/>
              <a:t>ინიციატივების შესრულების კონტროლი </a:t>
            </a:r>
            <a:r>
              <a:rPr lang="ka-GE" dirty="0" smtClean="0"/>
              <a:t>სააგენტოს </a:t>
            </a:r>
            <a:r>
              <a:rPr lang="ka-GE" dirty="0"/>
              <a:t>ჯანმრთელობის დაცვის დეპარტამენტის დონეზე </a:t>
            </a:r>
            <a:endParaRPr lang="ka-GE" dirty="0" smtClean="0"/>
          </a:p>
          <a:p>
            <a:pPr lvl="1"/>
            <a:r>
              <a:rPr lang="ka-GE" dirty="0" smtClean="0"/>
              <a:t>მიმღები: სააგენტოს </a:t>
            </a:r>
            <a:r>
              <a:rPr lang="ka-GE" dirty="0"/>
              <a:t>ხელმძღვანელობა </a:t>
            </a:r>
            <a:endParaRPr lang="ka-GE" dirty="0" smtClean="0"/>
          </a:p>
          <a:p>
            <a:r>
              <a:rPr lang="ka-GE" dirty="0" smtClean="0"/>
              <a:t>კვარტალურად </a:t>
            </a:r>
          </a:p>
          <a:p>
            <a:pPr lvl="1"/>
            <a:r>
              <a:rPr lang="ka-GE" dirty="0" smtClean="0"/>
              <a:t>სტრატეგიის შესრულების ანგარიში ინიციატივების </a:t>
            </a:r>
            <a:r>
              <a:rPr lang="ka-GE" dirty="0"/>
              <a:t>განხორციელებაზე პასუხისმგებელი პირების მიერ </a:t>
            </a:r>
            <a:endParaRPr lang="ka-GE" dirty="0" smtClean="0"/>
          </a:p>
          <a:p>
            <a:pPr lvl="1"/>
            <a:r>
              <a:rPr lang="ka-GE" dirty="0" smtClean="0"/>
              <a:t>მიმღები: </a:t>
            </a:r>
            <a:r>
              <a:rPr lang="ka-GE" dirty="0"/>
              <a:t>მინისტრის მოადგილე</a:t>
            </a:r>
            <a:endParaRPr lang="ka-GE" dirty="0" smtClean="0"/>
          </a:p>
          <a:p>
            <a:r>
              <a:rPr lang="ka-GE" dirty="0" smtClean="0"/>
              <a:t>წლიურად </a:t>
            </a:r>
          </a:p>
          <a:p>
            <a:pPr lvl="1"/>
            <a:r>
              <a:rPr lang="ka-GE" dirty="0"/>
              <a:t>წლიური კომპლექსური </a:t>
            </a:r>
            <a:r>
              <a:rPr lang="en-GB" dirty="0" err="1"/>
              <a:t>მიმოხილვა</a:t>
            </a:r>
            <a:r>
              <a:rPr lang="en-GB" dirty="0"/>
              <a:t> </a:t>
            </a:r>
            <a:r>
              <a:rPr lang="en-GB" dirty="0" err="1"/>
              <a:t>და</a:t>
            </a:r>
            <a:r>
              <a:rPr lang="en-GB" dirty="0"/>
              <a:t> </a:t>
            </a:r>
            <a:r>
              <a:rPr lang="en-GB" dirty="0" err="1"/>
              <a:t>ანგარიში</a:t>
            </a:r>
            <a:r>
              <a:rPr lang="en-GB" dirty="0"/>
              <a:t>,</a:t>
            </a:r>
            <a:r>
              <a:rPr lang="ka-GE" dirty="0"/>
              <a:t> სტრატეგიის გადახედვა და </a:t>
            </a:r>
            <a:r>
              <a:rPr lang="ka-GE" dirty="0" smtClean="0"/>
              <a:t>განახლება</a:t>
            </a:r>
          </a:p>
          <a:p>
            <a:pPr lvl="1"/>
            <a:r>
              <a:rPr lang="ka-GE" dirty="0" smtClean="0"/>
              <a:t>მიმღები: საქართველოს მთავრობა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69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განხორციელების რისკები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7075"/>
            <a:ext cx="109728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ტექნიკური</a:t>
            </a:r>
            <a:r>
              <a:rPr lang="ka-GE" dirty="0"/>
              <a:t> </a:t>
            </a:r>
            <a:r>
              <a:rPr lang="ka-GE" dirty="0" smtClean="0"/>
              <a:t>- </a:t>
            </a:r>
            <a:r>
              <a:rPr lang="ka-GE" dirty="0"/>
              <a:t>საერთაშორისო დონორი ორგანიზაციების პროექტების </a:t>
            </a:r>
            <a:r>
              <a:rPr lang="ka-GE" dirty="0" smtClean="0"/>
              <a:t>დახურვა/შეწყვეტა</a:t>
            </a:r>
          </a:p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სოციალური</a:t>
            </a:r>
            <a:r>
              <a:rPr lang="ka-GE" dirty="0" smtClean="0"/>
              <a:t> - </a:t>
            </a:r>
            <a:r>
              <a:rPr lang="ka-GE" dirty="0"/>
              <a:t>სამოქალაქო და პროფესიული საზოგადოების მიერ სტრატეგიული შესყიდვების </a:t>
            </a:r>
            <a:r>
              <a:rPr lang="ka-GE" dirty="0" smtClean="0"/>
              <a:t>სტრატეგიის ნაკლები მიმღებლობა</a:t>
            </a:r>
          </a:p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ფინანსური </a:t>
            </a:r>
            <a:r>
              <a:rPr lang="ka-GE" dirty="0" smtClean="0"/>
              <a:t>- </a:t>
            </a:r>
            <a:r>
              <a:rPr lang="ka-GE" dirty="0"/>
              <a:t>სსიპ „სოციალური მომსახურების სააგენტოს“ უწვეტი და ეფექტური ფუნქციონირებისთვის საჭირო ფინანსური რესურსის </a:t>
            </a:r>
            <a:r>
              <a:rPr lang="ka-GE" dirty="0" smtClean="0"/>
              <a:t>დეფიციტი 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945464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სტრატეგიული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გეგმის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განხორციელების ბიუჯეტი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ათასი ლარი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879664"/>
              </p:ext>
            </p:extLst>
          </p:nvPr>
        </p:nvGraphicFramePr>
        <p:xfrm>
          <a:off x="597724" y="1980211"/>
          <a:ext cx="1097280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658"/>
                <a:gridCol w="1995054"/>
                <a:gridCol w="1626920"/>
                <a:gridCol w="1508166"/>
                <a:gridCol w="1619002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დაფინანსების წყარო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2019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2020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2021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სულ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სახელმწიფო ბიუჯეტი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546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331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375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28</a:t>
                      </a: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252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საერთაშორისო ორგანიზაციების პროექტები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728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728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728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b="1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2,184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სულ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10,274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10,059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10,103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30,436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47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70" y="4154639"/>
            <a:ext cx="4745746" cy="1313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798" y="2202990"/>
            <a:ext cx="637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მადლობა  ყურადღებისთვის!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7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8656" y="198438"/>
            <a:ext cx="11291247" cy="838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უპრეცედენტოდ გაიზარდა ჯანდაცვაზე სახელმწიფო ხარჯები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501610"/>
              </p:ext>
            </p:extLst>
          </p:nvPr>
        </p:nvGraphicFramePr>
        <p:xfrm>
          <a:off x="3033" y="2016643"/>
          <a:ext cx="6409642" cy="393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52867" y="6172200"/>
            <a:ext cx="457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2017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2019)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131578"/>
              </p:ext>
            </p:extLst>
          </p:nvPr>
        </p:nvGraphicFramePr>
        <p:xfrm>
          <a:off x="6604001" y="1899683"/>
          <a:ext cx="5423468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36179" y="1219201"/>
            <a:ext cx="477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ჯანდაცვაზე ჯიბიდან გადახდები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1465421"/>
            <a:ext cx="567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ჯანდაცვაზე  სახელმწიფო დანახარჯები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2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35893" y="0"/>
            <a:ext cx="7055307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სერვისების უტილიზაცია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021631"/>
              </p:ext>
            </p:extLst>
          </p:nvPr>
        </p:nvGraphicFramePr>
        <p:xfrm>
          <a:off x="382154" y="581384"/>
          <a:ext cx="4228902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578668"/>
              </p:ext>
            </p:extLst>
          </p:nvPr>
        </p:nvGraphicFramePr>
        <p:xfrm>
          <a:off x="186205" y="3488784"/>
          <a:ext cx="430390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2496" y="2984728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a-GE" dirty="0" smtClean="0"/>
              <a:t>ჰოსპიტალიზაცია 100 მოსახლეზე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154" y="6052789"/>
            <a:ext cx="434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გეგმური ამბულატორიული ვიზიტები ერთ სულზე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074035"/>
              </p:ext>
            </p:extLst>
          </p:nvPr>
        </p:nvGraphicFramePr>
        <p:xfrm>
          <a:off x="4343128" y="1256534"/>
          <a:ext cx="7848872" cy="560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6237514" y="404019"/>
            <a:ext cx="5402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/>
              <a:t>შემთხვევების რაოდენობა </a:t>
            </a:r>
            <a:r>
              <a:rPr lang="en-US" dirty="0" smtClean="0"/>
              <a:t> (2013-2015- &gt;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ka-GE" dirty="0" smtClean="0"/>
              <a:t>მლნ</a:t>
            </a:r>
            <a:r>
              <a:rPr lang="en-US" dirty="0" smtClean="0"/>
              <a:t>)</a:t>
            </a:r>
          </a:p>
          <a:p>
            <a:pPr algn="ctr"/>
            <a:r>
              <a:rPr lang="ka-GE" dirty="0" smtClean="0"/>
              <a:t>(201</a:t>
            </a:r>
            <a:r>
              <a:rPr lang="en-US" dirty="0" smtClean="0"/>
              <a:t>8</a:t>
            </a:r>
            <a:r>
              <a:rPr lang="ka-G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47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51758" y="4874467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9334" y="2370551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2000" b="1" kern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322171" y="-43168"/>
            <a:ext cx="10363200" cy="9100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618770" y="132930"/>
            <a:ext cx="8843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  (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HUES)</a:t>
            </a:r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 შედეგები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0598" y="17537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17249" y="1199752"/>
            <a:ext cx="677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შემცირდა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არსებული</a:t>
            </a:r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ბარიერები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მდიდარ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ღარიბ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შინამეურნეობებს</a:t>
            </a:r>
            <a:r>
              <a:rPr lang="en-US" dirty="0" smtClean="0">
                <a:solidFill>
                  <a:srgbClr val="17375E"/>
                </a:solidFill>
              </a:rPr>
              <a:t>, </a:t>
            </a:r>
            <a:r>
              <a:rPr lang="en-US" dirty="0" err="1" smtClean="0">
                <a:solidFill>
                  <a:srgbClr val="17375E"/>
                </a:solidFill>
              </a:rPr>
              <a:t>ქალაქისა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სოფლის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მოსახლეობას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შორის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6998" y="20585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47550"/>
            <a:ext cx="6099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17375E"/>
                </a:solidFill>
              </a:rPr>
              <a:t>გაიზარდა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მოხმარება</a:t>
            </a:r>
            <a:r>
              <a:rPr lang="en-US" sz="1700" dirty="0" smtClean="0">
                <a:solidFill>
                  <a:srgbClr val="17375E"/>
                </a:solidFill>
              </a:rPr>
              <a:t>, </a:t>
            </a:r>
            <a:r>
              <a:rPr lang="en-US" sz="1700" dirty="0" err="1" smtClean="0">
                <a:solidFill>
                  <a:srgbClr val="17375E"/>
                </a:solidFill>
              </a:rPr>
              <a:t>განსაკუთრებით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სოფლად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ღარიბ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შინამეურნეობებში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endParaRPr lang="en-US" sz="1700" dirty="0">
              <a:solidFill>
                <a:srgbClr val="17375E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743930708"/>
              </p:ext>
            </p:extLst>
          </p:nvPr>
        </p:nvGraphicFramePr>
        <p:xfrm>
          <a:off x="543347" y="3293881"/>
          <a:ext cx="4670007" cy="327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95135" y="2647550"/>
            <a:ext cx="579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მოხმარების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მატება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უკავშირდება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ფინანსური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ხელმისაწვდომობის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გაზრდას</a:t>
            </a:r>
            <a:r>
              <a:rPr lang="en-US" sz="1600" dirty="0" smtClean="0">
                <a:solidFill>
                  <a:srgbClr val="17375E"/>
                </a:solidFill>
              </a:rPr>
              <a:t>, </a:t>
            </a:r>
            <a:r>
              <a:rPr lang="en-US" sz="1600" dirty="0" err="1" smtClean="0">
                <a:solidFill>
                  <a:srgbClr val="17375E"/>
                </a:solidFill>
              </a:rPr>
              <a:t>და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არა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გაზრდილ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საჭიროებას</a:t>
            </a:r>
            <a:endParaRPr lang="en-US" sz="1600" dirty="0">
              <a:solidFill>
                <a:srgbClr val="17375E"/>
              </a:solidFill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209101367"/>
              </p:ext>
            </p:extLst>
          </p:nvPr>
        </p:nvGraphicFramePr>
        <p:xfrm>
          <a:off x="5954895" y="3389971"/>
          <a:ext cx="6119757" cy="322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val 20"/>
          <p:cNvSpPr/>
          <p:nvPr/>
        </p:nvSpPr>
        <p:spPr>
          <a:xfrm>
            <a:off x="2996874" y="867473"/>
            <a:ext cx="7215273" cy="13104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1103" y="3507503"/>
            <a:ext cx="349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>
                <a:solidFill>
                  <a:srgbClr val="002060"/>
                </a:solidFill>
              </a:rPr>
              <a:t>სამედიცინო დაწესებულებაში მიმართვიანობა ავადმყოფობის დროს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8" y="502262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997563"/>
            <a:ext cx="1504903" cy="3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132930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31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06" y="469225"/>
            <a:ext cx="10972800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მედიკამენტებით უზრუნველყოფის სახელმწიფო პროგრამა</a:t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ექვსი ქრონიკული დაავადება:</a:t>
            </a: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37" y="1128710"/>
            <a:ext cx="6663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ka-GE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  <a:r>
              <a:rPr lang="ka-GE" sz="2000" dirty="0" smtClean="0">
                <a:solidFill>
                  <a:srgbClr val="C00000"/>
                </a:solidFill>
              </a:rPr>
              <a:t>2017 წელი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გულ-სისხლძარღვთა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დაავადებებ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ი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ფილტვის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ქრონიკულ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ები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დიაბეტი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ტიპი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2)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</a:t>
            </a: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ფარისებრი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ჯირკვლის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ები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5764" y="497173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სოციალურად დაუცველი პირები (&lt;100 000 ქულით)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-არაუმეტეს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ლარად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საპენსიო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ასაკის მოსახლეობა,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შშმ პირები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50%-დან-80%-მდე ფასდაკლება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ka-G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83" y="4671152"/>
            <a:ext cx="4298997" cy="207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1764" y="2184547"/>
            <a:ext cx="2209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ka-GE" sz="2000" dirty="0" smtClean="0">
                <a:solidFill>
                  <a:srgbClr val="C00000"/>
                </a:solidFill>
              </a:rPr>
              <a:t>2018  წელი</a:t>
            </a:r>
          </a:p>
          <a:p>
            <a:pPr lvl="1" algn="ctr"/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პარკინსონი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ეპილეფსია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1" name="Picture 6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0682" y="2015576"/>
            <a:ext cx="2250501" cy="215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501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1D276ED-AD3B-4F46-980B-5501048B5151}"/>
              </a:ext>
            </a:extLst>
          </p:cNvPr>
          <p:cNvSpPr txBox="1"/>
          <p:nvPr/>
        </p:nvSpPr>
        <p:spPr>
          <a:xfrm>
            <a:off x="225949" y="2802714"/>
            <a:ext cx="5390759" cy="694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>
              <a:lnSpc>
                <a:spcPct val="80000"/>
              </a:lnSpc>
              <a:defRPr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დიაგნოზთან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შეჭიდული ჯგუფების სისტემის დანერგვა (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DRG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D71C3D4-2340-4B69-BE34-D6D5B86ACF91}"/>
              </a:ext>
            </a:extLst>
          </p:cNvPr>
          <p:cNvSpPr/>
          <p:nvPr/>
        </p:nvSpPr>
        <p:spPr>
          <a:xfrm flipV="1">
            <a:off x="218666" y="5086055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F991D6C-022B-454E-9C10-066DC2FE1797}"/>
              </a:ext>
            </a:extLst>
          </p:cNvPr>
          <p:cNvGrpSpPr/>
          <p:nvPr/>
        </p:nvGrpSpPr>
        <p:grpSpPr>
          <a:xfrm rot="1642297">
            <a:off x="310732" y="2321594"/>
            <a:ext cx="5926433" cy="433069"/>
            <a:chOff x="382366" y="4082505"/>
            <a:chExt cx="5924890" cy="43306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918849A0-0099-4EDC-A3B4-999C83573BEF}"/>
                </a:ext>
              </a:extLst>
            </p:cNvPr>
            <p:cNvSpPr/>
            <p:nvPr/>
          </p:nvSpPr>
          <p:spPr>
            <a:xfrm rot="18900000" flipV="1">
              <a:off x="890211" y="4082505"/>
              <a:ext cx="5417045" cy="180921"/>
            </a:xfrm>
            <a:prstGeom prst="ellipse">
              <a:avLst/>
            </a:prstGeom>
            <a:gradFill>
              <a:gsLst>
                <a:gs pos="0">
                  <a:schemeClr val="tx1">
                    <a:alpha val="1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F6AD1EF-336B-4E2E-B3F8-90A7D2838BC4}"/>
                </a:ext>
              </a:extLst>
            </p:cNvPr>
            <p:cNvSpPr/>
            <p:nvPr/>
          </p:nvSpPr>
          <p:spPr>
            <a:xfrm rot="3580869">
              <a:off x="2855301" y="1863026"/>
              <a:ext cx="179613" cy="51254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892" y="-301698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solidFill>
                  <a:schemeClr val="accent5">
                    <a:lumMod val="75000"/>
                  </a:schemeClr>
                </a:solidFill>
              </a:rPr>
              <a:t>შემდგომი ნაბიჯები</a:t>
            </a:r>
            <a:endParaRPr lang="en-IN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F7FB50B-A365-4760-992C-E1F5A0E15C53}"/>
              </a:ext>
            </a:extLst>
          </p:cNvPr>
          <p:cNvSpPr txBox="1"/>
          <p:nvPr/>
        </p:nvSpPr>
        <p:spPr>
          <a:xfrm>
            <a:off x="0" y="607370"/>
            <a:ext cx="3794078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ka-GE" sz="1200" dirty="0" smtClean="0">
                <a:solidFill>
                  <a:schemeClr val="tx2">
                    <a:lumMod val="75000"/>
                  </a:schemeClr>
                </a:solidFill>
              </a:rPr>
              <a:t>ჯანმო-ევროკავშირი-ლუქსემბურგის </a:t>
            </a:r>
            <a:r>
              <a:rPr lang="ka-GE" sz="1200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</a:t>
            </a:r>
            <a:r>
              <a:rPr lang="ka-GE" sz="1200" dirty="0" smtClean="0">
                <a:solidFill>
                  <a:schemeClr val="tx2">
                    <a:lumMod val="75000"/>
                  </a:schemeClr>
                </a:solidFill>
              </a:rPr>
              <a:t>პარტნიორობა (WHO-EU-Luxembourg- UHCP</a:t>
            </a:r>
            <a:r>
              <a:rPr lang="ka-GE" sz="1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r">
              <a:defRPr/>
            </a:pPr>
            <a:endParaRPr lang="en-US" sz="3200" b="1" kern="0" dirty="0">
              <a:solidFill>
                <a:schemeClr val="accent4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9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6" y="127618"/>
            <a:ext cx="1419456" cy="4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187363" y="14333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სტრატეგიული შესყიდვის რეფორმიერება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BE922E5-EF4D-4BF4-9AC0-CD93A90E59AD}"/>
              </a:ext>
            </a:extLst>
          </p:cNvPr>
          <p:cNvSpPr/>
          <p:nvPr/>
        </p:nvSpPr>
        <p:spPr>
          <a:xfrm rot="16200000">
            <a:off x="2680806" y="1539309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-171585" y="4056021"/>
            <a:ext cx="550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სელექტიური კონტრაქტირების გაფართოება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949" y="54753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პირველადი ჯანდაცვის სისტემის განვითარების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ხელშეწყობა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581365" y="1330644"/>
            <a:ext cx="5423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მდგრადი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გაუმჯობესება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5715" y="2540057"/>
            <a:ext cx="63062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300" dirty="0">
                <a:solidFill>
                  <a:schemeClr val="tx2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მედიკამენტების პროგრამის </a:t>
            </a:r>
            <a:r>
              <a:rPr lang="ka-GE" sz="2300" dirty="0" smtClean="0">
                <a:solidFill>
                  <a:schemeClr val="tx2">
                    <a:lumMod val="75000"/>
                  </a:schemeClr>
                </a:solidFill>
              </a:rPr>
              <a:t>გაფართოება</a:t>
            </a:r>
            <a:endParaRPr lang="ka-GE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98393" y="3875315"/>
            <a:ext cx="630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ჯანდაცვის სერვისების ხარისხის გაუმჯობესება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66201" y="5290705"/>
            <a:ext cx="5950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ჯანმრთელობის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ელექტრონული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ჩანაწერების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დანერგვა ქვეყნის მასშტაბით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F6AD1EF-336B-4E2E-B3F8-90A7D2838BC4}"/>
              </a:ext>
            </a:extLst>
          </p:cNvPr>
          <p:cNvSpPr/>
          <p:nvPr/>
        </p:nvSpPr>
        <p:spPr>
          <a:xfrm rot="16355401" flipH="1">
            <a:off x="9317151" y="100937"/>
            <a:ext cx="170200" cy="4523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71C3D4-2340-4B69-BE34-D6D5B86ACF91}"/>
              </a:ext>
            </a:extLst>
          </p:cNvPr>
          <p:cNvSpPr/>
          <p:nvPr/>
        </p:nvSpPr>
        <p:spPr>
          <a:xfrm flipV="1">
            <a:off x="6713334" y="3478382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BE922E5-EF4D-4BF4-9AC0-CD93A90E59AD}"/>
              </a:ext>
            </a:extLst>
          </p:cNvPr>
          <p:cNvSpPr/>
          <p:nvPr/>
        </p:nvSpPr>
        <p:spPr>
          <a:xfrm rot="16200000">
            <a:off x="9316559" y="2665988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18849A0-0099-4EDC-A3B4-999C83573BEF}"/>
              </a:ext>
            </a:extLst>
          </p:cNvPr>
          <p:cNvSpPr/>
          <p:nvPr/>
        </p:nvSpPr>
        <p:spPr>
          <a:xfrm rot="16200000" flipV="1">
            <a:off x="2827630" y="3501390"/>
            <a:ext cx="6317075" cy="320190"/>
          </a:xfrm>
          <a:prstGeom prst="ellipse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5059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53" y="0"/>
            <a:ext cx="10972800" cy="696036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სტრატეგიული შესყიდვა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53" y="928048"/>
            <a:ext cx="11332191" cy="5827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2800" dirty="0" smtClean="0">
                <a:solidFill>
                  <a:srgbClr val="C00000"/>
                </a:solidFill>
              </a:rPr>
              <a:t>მიზანი:  პასიურიდან აქტიურ შესყიდვაზე გადასვლა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ka-GE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მ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ოსახლეობის ჯანდაცვის საჭიროებების განსაზღვრა და მათზე მიწვდომადობის უზრუნველყოფა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სერვისების დაგეგმვა საჭიროებების შესაბამისად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პროვაიდერების სელექტიური შერჩევა, ხარისხის სტანდარტების, ხელმისაწვდომობის, უტილიზაციის მაჩვენებლის, ანაზღაურების ახალი მეთოდების გათვალისწინებით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შედეგზე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ორინტირებული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დაფინანსების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პრინციპების გამოყენება ხარისხიანი მომსახურების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უზრუნველსაყოფად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დაფინანსებისა და წახალისების თანამედროვე მექანიზმების გამოყენება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მოსახლეობის საჭიროებებზე მორგებული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ბაზისური პაკეტის 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შემუშავება ხარისხიანი სერვისების მოწოდებისა და ხარჯების შეკავების პრინციპების გათვალისწინებით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0484" y="2115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48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2645</TotalTime>
  <Words>1813</Words>
  <Application>Microsoft Office PowerPoint</Application>
  <PresentationFormat>Custom</PresentationFormat>
  <Paragraphs>385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საქართველოში ჯანმრთელობის დაცვის მომსახურების სტრატეგიული შესყიდვების სისტემის დანერგვის  2019-2021 წლების სტრატეგია</vt:lpstr>
      <vt:lpstr>საყოველთაო ჯანდაცვის მთავარი მიღწევები</vt:lpstr>
      <vt:lpstr>ეკონომიკური, სოციალური, პოლიტიკური, ჯანდაცვის გარემოს შეფასება</vt:lpstr>
      <vt:lpstr>PowerPoint Presentation</vt:lpstr>
      <vt:lpstr>PowerPoint Presentation</vt:lpstr>
      <vt:lpstr>PowerPoint Presentation</vt:lpstr>
      <vt:lpstr>  ქრონიკული დაავადებების სამკურნალო მედიკამენტებით უზრუნველყოფის სახელმწიფო პროგრამა  ექვსი ქრონიკული დაავადება:   </vt:lpstr>
      <vt:lpstr>შემდგომი ნაბიჯები</vt:lpstr>
      <vt:lpstr>სტრატეგიული შესყიდვა</vt:lpstr>
      <vt:lpstr>მარეგულირებელი გარემო</vt:lpstr>
      <vt:lpstr>სტრატეგიული შესყიდვის დანერგვის SWOT ანალიზი </vt:lpstr>
      <vt:lpstr>სტრატეგიული შესყიდვების სტრატეგიული რუკა</vt:lpstr>
      <vt:lpstr>სტრატეგიის პრინციპები</vt:lpstr>
      <vt:lpstr>მიზანი - ფინანსური დაცულობის გაუმჯობესება და ეფექტური დაფარვის უზრუნველყოფა</vt:lpstr>
      <vt:lpstr>მიზნის შეფასების ინდიკატორ(ებ)ი</vt:lpstr>
      <vt:lpstr>ქვემიზანი - სერვისებით უზრუნველყოფა სათანადო დონეზე </vt:lpstr>
      <vt:lpstr>ქვემიზნის შეფასების ინდიკატორ(ებ)ი</vt:lpstr>
      <vt:lpstr>ამოცანა 1: ჯანდაცვის მომსახურების ხარისხისა და ეფექტიანობის (efficiency) გაუმჯობესება</vt:lpstr>
      <vt:lpstr>პირველი ამოცანის  შეფასების ინდიკატორ(ებ)ი</vt:lpstr>
      <vt:lpstr>ამოცანა 2: ანაზღაურებისა და დაკონტრაქტების მექანიზმების დახვეწა</vt:lpstr>
      <vt:lpstr>მეორე ამოცანის  შეფასების ინდიკატორ(ებ)ი</vt:lpstr>
      <vt:lpstr>ამოცანა 3: ჯანდაცვის მომსახურების პაკეტის შესაბამისობა მოსახლეობის საჭიროებებთან ჯანდაცვის სფეროში</vt:lpstr>
      <vt:lpstr>ამოცანა 4: პირველადი ჯანდაცვის გაძლიერება და სპეციალისტების მომსახურებაზე თანასწორი წვდომის უზრუნველყოფა</vt:lpstr>
      <vt:lpstr>მეოთხე ამოცანის  შეფასების ინდიკატორ(ებ)ი</vt:lpstr>
      <vt:lpstr>ამოცანა 5: მაღალსპეციალიზებული და ჰოსპიტალური მომსახურების კონსოლიდაცია</vt:lpstr>
      <vt:lpstr>მეხუთე ამოცანის  შეფასების ინდიკატორ(ებ)ი</vt:lpstr>
      <vt:lpstr>ამოცანა 6: ანგარიშვალდებულებისა და გამჭვირვალობის გაუმჯობესება</vt:lpstr>
      <vt:lpstr>ამოცანა 7: მოსახლეობის ცნობიერების ამაღლება</vt:lpstr>
      <vt:lpstr>ამოცანა 8: მონაცემთა ელექტრონული მიმოცვლისა და მონაცემთა ხარისხის გაუმჯობესება</vt:lpstr>
      <vt:lpstr>ამოცანა 9: სსიპ „სოციალური მომსახურების სააგენტოს“ სტრუქტურის შესაბამისობა სტრატეგიასთან</vt:lpstr>
      <vt:lpstr>ამოცანა 10:  სსიპ „სოციალური მომსახურების სააგენტოს“ პერსონალის მოტივაციისა და კომპეტენციის ამაღლება</vt:lpstr>
      <vt:lpstr>ამოცანა 11: ინფორმაციული ტექნოლოგიების სისტემების განვითარება</vt:lpstr>
      <vt:lpstr>ამოცანა 12: მონიტორინგის, ანგარიშგების და ანალიზის პროცესების გაუმჯობესება</vt:lpstr>
      <vt:lpstr>აღსრულების მონიტორინგი და ანგარიშგების სისტემა</vt:lpstr>
      <vt:lpstr>განხორციელების რისკები</vt:lpstr>
      <vt:lpstr>სტრატეგიული გეგმის განხორციელების ბიუჯეტი, ათასი ლარი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Ketevan Goginashvili</cp:lastModifiedBy>
  <cp:revision>236</cp:revision>
  <dcterms:created xsi:type="dcterms:W3CDTF">2013-07-15T20:25:18Z</dcterms:created>
  <dcterms:modified xsi:type="dcterms:W3CDTF">2019-05-23T11:35:10Z</dcterms:modified>
</cp:coreProperties>
</file>